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</p:sldMasterIdLst>
  <p:notesMasterIdLst>
    <p:notesMasterId r:id="rId3"/>
  </p:notesMasterIdLst>
  <p:sldIdLst>
    <p:sldId id="262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114" y="4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4845487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4026"/>
            <a:ext cx="5486400" cy="411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00" tIns="89600" rIns="89600" bIns="89600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sz="1400" dirty="0"/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6450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593725" y="1284685"/>
            <a:ext cx="77151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3505200" y="4799410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 rot="5400000">
            <a:off x="2796475" y="-917915"/>
            <a:ext cx="3309900" cy="77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 rot="5400000">
            <a:off x="5287825" y="1573463"/>
            <a:ext cx="4113600" cy="19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 rot="5400000">
            <a:off x="1353963" y="-279187"/>
            <a:ext cx="4113600" cy="56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593725" y="1284685"/>
            <a:ext cx="37815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body" idx="2"/>
          </p:nvPr>
        </p:nvSpPr>
        <p:spPr>
          <a:xfrm>
            <a:off x="4527550" y="1284685"/>
            <a:ext cx="37815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 type="objOnly">
  <p:cSld name="OBJECT_ONLY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593725" y="481013"/>
            <a:ext cx="7715100" cy="411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Shape 60" descr="Innospec-Fuel-Specialties"/>
          <p:cNvPicPr preferRelativeResize="0"/>
          <p:nvPr/>
        </p:nvPicPr>
        <p:blipFill rotWithShape="1">
          <a:blip r:embed="rId2">
            <a:alphaModFix/>
          </a:blip>
          <a:srcRect r="16611"/>
          <a:stretch/>
        </p:blipFill>
        <p:spPr>
          <a:xfrm>
            <a:off x="552450" y="3779044"/>
            <a:ext cx="3294064" cy="645319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Shape 61" descr="triangle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8950" y="726281"/>
            <a:ext cx="2595562" cy="2946798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Shape 62"/>
          <p:cNvSpPr txBox="1">
            <a:spLocks noGrp="1"/>
          </p:cNvSpPr>
          <p:nvPr>
            <p:ph type="ctrTitle"/>
          </p:nvPr>
        </p:nvSpPr>
        <p:spPr>
          <a:xfrm>
            <a:off x="4110038" y="1976438"/>
            <a:ext cx="4665600" cy="8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ubTitle" idx="1"/>
          </p:nvPr>
        </p:nvSpPr>
        <p:spPr>
          <a:xfrm>
            <a:off x="4110038" y="2947988"/>
            <a:ext cx="4635600" cy="93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722313" y="3305175"/>
            <a:ext cx="7772400" cy="10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593725" y="1284685"/>
            <a:ext cx="37815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2"/>
          </p:nvPr>
        </p:nvSpPr>
        <p:spPr>
          <a:xfrm>
            <a:off x="4527550" y="1284685"/>
            <a:ext cx="37815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3"/>
          </p:nvPr>
        </p:nvSpPr>
        <p:spPr>
          <a:xfrm>
            <a:off x="4645025" y="1151335"/>
            <a:ext cx="40419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457200" marR="0" lvl="0" indent="-2286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4"/>
          </p:nvPr>
        </p:nvSpPr>
        <p:spPr>
          <a:xfrm>
            <a:off x="4645025" y="1631156"/>
            <a:ext cx="4041900" cy="29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10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457200" y="204788"/>
            <a:ext cx="3008400" cy="8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00" cy="43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3180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2"/>
          </p:nvPr>
        </p:nvSpPr>
        <p:spPr>
          <a:xfrm>
            <a:off x="457200" y="1076325"/>
            <a:ext cx="3008400" cy="35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192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6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8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Shape 51" descr="Innospec-Fuel-Specialties"/>
          <p:cNvPicPr preferRelativeResize="0"/>
          <p:nvPr/>
        </p:nvPicPr>
        <p:blipFill rotWithShape="1">
          <a:blip r:embed="rId15">
            <a:alphaModFix/>
          </a:blip>
          <a:srcRect r="-1760"/>
          <a:stretch/>
        </p:blipFill>
        <p:spPr>
          <a:xfrm>
            <a:off x="6153150" y="4600575"/>
            <a:ext cx="2207419" cy="472678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593725" y="481013"/>
            <a:ext cx="7715100" cy="65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593725" y="1284685"/>
            <a:ext cx="7715100" cy="330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81000" algn="l" rtl="0">
              <a:spcBef>
                <a:spcPts val="14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3505200" y="4799410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transition spd="med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bartels@swri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0" y="143095"/>
            <a:ext cx="9144000" cy="6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US" sz="2400" b="1" dirty="0"/>
              <a:t>X-Ray CT Scanning of Diesel Fuel Injectors</a:t>
            </a:r>
            <a:endParaRPr sz="2400" b="0" i="0" u="none" strike="noStrike" cap="none" dirty="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3733800" y="4388440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Noto Sans Symbols"/>
              <a:buNone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Keith Bartels, PhD, PMP</a:t>
            </a:r>
            <a:endParaRPr dirty="0"/>
          </a:p>
          <a:p>
            <a:pPr marL="0" marR="0" lvl="0" indent="0" algn="ctr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Noto Sans Symbols"/>
              <a:buNone/>
            </a:pPr>
            <a:r>
              <a:rPr lang="en-US" sz="900" dirty="0">
                <a:solidFill>
                  <a:schemeClr val="tx1"/>
                </a:solidFill>
                <a:hlinkClick r:id="rId3"/>
              </a:rPr>
              <a:t>kbartels@swri.org</a:t>
            </a:r>
            <a:endParaRPr lang="en-US" sz="900" dirty="0">
              <a:solidFill>
                <a:schemeClr val="tx1"/>
              </a:solidFill>
            </a:endParaRPr>
          </a:p>
          <a:p>
            <a:pPr marL="0" marR="0" lvl="0" indent="0" algn="ctr" rtl="0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Noto Sans Symbols"/>
              <a:buNone/>
            </a:pPr>
            <a:r>
              <a:rPr lang="en-US" sz="9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210-522-6062</a:t>
            </a:r>
            <a:endParaRPr sz="9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4" name="Shape 1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88193" y="4221744"/>
            <a:ext cx="2347815" cy="607292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152400" y="919477"/>
            <a:ext cx="8686800" cy="3216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50000"/>
              </a:lnSpc>
              <a:spcBef>
                <a:spcPts val="0"/>
              </a:spcBef>
              <a:buSzPts val="975"/>
              <a:buNone/>
            </a:pPr>
            <a:r>
              <a:rPr lang="en" sz="12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Abstract</a:t>
            </a:r>
            <a:r>
              <a:rPr lang="en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Industrial X-Ray Computed Tomography (CT) is a powerful nondestructive technique used to inspect internal </a:t>
            </a:r>
            <a:r>
              <a:rPr lang="en-US" sz="12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structures and components.  The resulting 3D images can be used for defect detection, metrology, foreign material detection, and other applications.  This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paper includes a case study in detailed inspection of GE FDL and EMD MUI </a:t>
            </a:r>
            <a:r>
              <a:rPr lang="en-US" sz="1200" dirty="0"/>
              <a:t>diesel locomotive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fuel injector tip inspections, including metrology with a resolution on the order of 10 microns, identifying and quantifying internal material loss and pitting, and identifying internal injector deposits.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75"/>
              <a:buFont typeface="Arial"/>
              <a:buNone/>
            </a:pPr>
            <a:r>
              <a:rPr lang="en" sz="1200" b="1" i="0" u="none" strike="noStrike" cap="none" dirty="0">
                <a:solidFill>
                  <a:schemeClr val="dk1"/>
                </a:solidFill>
                <a:sym typeface="Arial"/>
              </a:rPr>
              <a:t>Background</a:t>
            </a:r>
            <a:r>
              <a:rPr lang="en" sz="1200" b="0" i="0" u="none" strike="noStrike" cap="none" dirty="0">
                <a:solidFill>
                  <a:schemeClr val="dk1"/>
                </a:solidFill>
                <a:sym typeface="Arial"/>
              </a:rPr>
              <a:t> – </a:t>
            </a:r>
          </a:p>
          <a:p>
            <a:pPr marL="171450" indent="-171450">
              <a:lnSpc>
                <a:spcPct val="150000"/>
              </a:lnSpc>
              <a:spcBef>
                <a:spcPts val="0"/>
              </a:spcBef>
              <a:buSzPts val="975"/>
            </a:pPr>
            <a:r>
              <a:rPr lang="en-US" sz="1200" b="0" i="0" u="none" strike="noStrike" cap="none" dirty="0">
                <a:solidFill>
                  <a:schemeClr val="dk1"/>
                </a:solidFill>
                <a:sym typeface="Arial"/>
              </a:rPr>
              <a:t>Internal part inspection often involves destructive testing – having to cut parts for internal measurements.  </a:t>
            </a:r>
          </a:p>
          <a:p>
            <a:pPr marL="171450" indent="-171450">
              <a:lnSpc>
                <a:spcPct val="150000"/>
              </a:lnSpc>
              <a:spcBef>
                <a:spcPts val="0"/>
              </a:spcBef>
              <a:buSzPts val="975"/>
            </a:pPr>
            <a:r>
              <a:rPr lang="en-US" sz="1200" dirty="0"/>
              <a:t>Often gaining access to make measurements affects what you are trying to measure/quantify</a:t>
            </a:r>
          </a:p>
          <a:p>
            <a:pPr marL="628650" lvl="1" indent="-171450">
              <a:lnSpc>
                <a:spcPct val="150000"/>
              </a:lnSpc>
              <a:spcBef>
                <a:spcPts val="0"/>
              </a:spcBef>
              <a:buSzPts val="975"/>
            </a:pPr>
            <a:r>
              <a:rPr lang="en-US" sz="800" b="0" i="0" u="none" strike="noStrike" cap="none" dirty="0">
                <a:solidFill>
                  <a:schemeClr val="dk1"/>
                </a:solidFill>
                <a:sym typeface="Arial"/>
              </a:rPr>
              <a:t>Example – deposits within the tip of a diesel fuel injector</a:t>
            </a:r>
          </a:p>
          <a:p>
            <a:pPr marL="171450" indent="-171450">
              <a:lnSpc>
                <a:spcPct val="150000"/>
              </a:lnSpc>
              <a:spcBef>
                <a:spcPts val="0"/>
              </a:spcBef>
              <a:buSzPts val="975"/>
            </a:pPr>
            <a:r>
              <a:rPr lang="en-US" sz="1200" dirty="0"/>
              <a:t>Complex internal shapes pose challenges in metrology</a:t>
            </a:r>
            <a:endParaRPr lang="en" sz="1200" b="0" i="0" u="none" strike="noStrike" cap="none" dirty="0">
              <a:solidFill>
                <a:schemeClr val="dk1"/>
              </a:solidFill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75"/>
              <a:buFont typeface="Arial"/>
              <a:buNone/>
            </a:pPr>
            <a:r>
              <a:rPr lang="en" sz="1200" b="1" i="0" u="none" strike="noStrike" cap="none" dirty="0">
                <a:solidFill>
                  <a:schemeClr val="dk1"/>
                </a:solidFill>
                <a:sym typeface="Arial"/>
              </a:rPr>
              <a:t>Conclusion</a:t>
            </a:r>
            <a:r>
              <a:rPr lang="en" sz="1200" b="0" i="0" u="none" strike="noStrike" cap="none" dirty="0">
                <a:solidFill>
                  <a:schemeClr val="dk1"/>
                </a:solidFill>
                <a:sym typeface="Arial"/>
              </a:rPr>
              <a:t> – </a:t>
            </a:r>
            <a:r>
              <a:rPr lang="en-US" sz="1200" dirty="0"/>
              <a:t>X-ray CT is a powerful nondestructive way to visualize and quantify internal structures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75"/>
              <a:buFont typeface="Arial"/>
              <a:buNone/>
            </a:pPr>
            <a:r>
              <a:rPr lang="en" sz="12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Recommendation</a:t>
            </a:r>
            <a:r>
              <a:rPr lang="en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Become familiar with </a:t>
            </a:r>
            <a:r>
              <a:rPr lang="en-US" sz="1200" dirty="0"/>
              <a:t>X-ray CT </a:t>
            </a:r>
            <a:r>
              <a:rPr lang="en-US" sz="1200" dirty="0" smtClean="0"/>
              <a:t>capabilities</a:t>
            </a:r>
            <a:r>
              <a:rPr lang="en-US" sz="1200" dirty="0"/>
              <a:t>, and add it to your diagnostic and evaluation tool kit.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3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19800" y="4464224"/>
            <a:ext cx="2438400" cy="6667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Shape 126"/>
          <p:cNvSpPr txBox="1"/>
          <p:nvPr/>
        </p:nvSpPr>
        <p:spPr>
          <a:xfrm>
            <a:off x="3048000" y="4705350"/>
            <a:ext cx="3590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/>
              <a:t>Fuel, Lube, and </a:t>
            </a:r>
            <a:r>
              <a:rPr lang="en-US" sz="1000" dirty="0"/>
              <a:t>Environmental Committee </a:t>
            </a:r>
            <a:r>
              <a:rPr lang="en" sz="1000" dirty="0"/>
              <a:t>2018</a:t>
            </a:r>
            <a:endParaRPr sz="1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4378EA7-0B2D-4DCF-AFC4-55CB5CE10C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90800" y="4364857"/>
            <a:ext cx="1947247" cy="530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175761"/>
      </p:ext>
    </p:extLst>
  </p:cSld>
  <p:clrMapOvr>
    <a:masterClrMapping/>
  </p:clrMapOvr>
  <p:transition spd="med">
    <p:fade thruBlk="1"/>
  </p:transition>
</p:sld>
</file>

<file path=ppt/theme/theme1.xml><?xml version="1.0" encoding="utf-8"?>
<a:theme xmlns:a="http://schemas.openxmlformats.org/drawingml/2006/main" name="Innospec Fuel Specialties print master 1">
  <a:themeElements>
    <a:clrScheme name="Innospec Fuel Specialties print master 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199</Words>
  <Application>Microsoft Office PowerPoint</Application>
  <PresentationFormat>On-screen Show (16:9)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Noto Sans Symbols</vt:lpstr>
      <vt:lpstr>Innospec Fuel Specialties print master 1</vt:lpstr>
      <vt:lpstr>X-Ray CT Scanning of Diesel Fuel Injectors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LMOA Executive Summaries and 2018 Joint Meeting</dc:title>
  <dc:creator>Steve Fritz</dc:creator>
  <cp:lastModifiedBy>Keith Bartels</cp:lastModifiedBy>
  <cp:revision>22</cp:revision>
  <dcterms:modified xsi:type="dcterms:W3CDTF">2018-06-22T19:45:38Z</dcterms:modified>
</cp:coreProperties>
</file>