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74" r:id="rId2"/>
  </p:sldMasterIdLst>
  <p:notesMasterIdLst>
    <p:notesMasterId r:id="rId4"/>
  </p:notesMasterIdLst>
  <p:sldIdLst>
    <p:sldId id="262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132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84548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4026"/>
            <a:ext cx="54864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89600" rIns="89600" bIns="896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645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593725" y="481013"/>
            <a:ext cx="7715100" cy="41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1640" y="977228"/>
            <a:ext cx="7054552" cy="540059"/>
          </a:xfrm>
        </p:spPr>
        <p:txBody>
          <a:bodyPr>
            <a:normAutofit/>
          </a:bodyPr>
          <a:lstStyle>
            <a:lvl1pPr algn="l">
              <a:defRPr sz="26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1517287"/>
            <a:ext cx="6400800" cy="1314450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6560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5915" y="1029278"/>
            <a:ext cx="7054552" cy="540059"/>
          </a:xfrm>
        </p:spPr>
        <p:txBody>
          <a:bodyPr>
            <a:normAutofit/>
          </a:bodyPr>
          <a:lstStyle>
            <a:lvl1pPr algn="l">
              <a:defRPr sz="26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5915" y="1569337"/>
            <a:ext cx="6400800" cy="1314450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2378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k object 17"/>
          <p:cNvSpPr>
            <a:spLocks/>
          </p:cNvSpPr>
          <p:nvPr/>
        </p:nvSpPr>
        <p:spPr bwMode="auto">
          <a:xfrm>
            <a:off x="0" y="250032"/>
            <a:ext cx="9144000" cy="673894"/>
          </a:xfrm>
          <a:custGeom>
            <a:avLst/>
            <a:gdLst>
              <a:gd name="T0" fmla="*/ 0 w 7884007"/>
              <a:gd name="T1" fmla="*/ 897054 h 899998"/>
              <a:gd name="T2" fmla="*/ 10605360 w 7884007"/>
              <a:gd name="T3" fmla="*/ 897054 h 899998"/>
              <a:gd name="T4" fmla="*/ 10605360 w 7884007"/>
              <a:gd name="T5" fmla="*/ 0 h 899998"/>
              <a:gd name="T6" fmla="*/ 0 w 7884007"/>
              <a:gd name="T7" fmla="*/ 0 h 899998"/>
              <a:gd name="T8" fmla="*/ 0 w 7884007"/>
              <a:gd name="T9" fmla="*/ 897054 h 899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84007" h="899998">
                <a:moveTo>
                  <a:pt x="0" y="899998"/>
                </a:moveTo>
                <a:lnTo>
                  <a:pt x="7884007" y="899998"/>
                </a:lnTo>
                <a:lnTo>
                  <a:pt x="7884007" y="0"/>
                </a:lnTo>
                <a:lnTo>
                  <a:pt x="0" y="0"/>
                </a:lnTo>
                <a:lnTo>
                  <a:pt x="0" y="899998"/>
                </a:lnTo>
                <a:close/>
              </a:path>
            </a:pathLst>
          </a:custGeom>
          <a:solidFill>
            <a:srgbClr val="0094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sz="10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176" y="232981"/>
            <a:ext cx="7283152" cy="58357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Permissions</a:t>
            </a:r>
            <a:endParaRPr lang="en-GB" dirty="0"/>
          </a:p>
        </p:txBody>
      </p:sp>
      <p:sp>
        <p:nvSpPr>
          <p:cNvPr id="5" name="bk object 17"/>
          <p:cNvSpPr>
            <a:spLocks/>
          </p:cNvSpPr>
          <p:nvPr userDrawn="1"/>
        </p:nvSpPr>
        <p:spPr bwMode="auto">
          <a:xfrm>
            <a:off x="0" y="250032"/>
            <a:ext cx="9144000" cy="673894"/>
          </a:xfrm>
          <a:custGeom>
            <a:avLst/>
            <a:gdLst>
              <a:gd name="T0" fmla="*/ 0 w 7884007"/>
              <a:gd name="T1" fmla="*/ 897054 h 899998"/>
              <a:gd name="T2" fmla="*/ 10605360 w 7884007"/>
              <a:gd name="T3" fmla="*/ 897054 h 899998"/>
              <a:gd name="T4" fmla="*/ 10605360 w 7884007"/>
              <a:gd name="T5" fmla="*/ 0 h 899998"/>
              <a:gd name="T6" fmla="*/ 0 w 7884007"/>
              <a:gd name="T7" fmla="*/ 0 h 899998"/>
              <a:gd name="T8" fmla="*/ 0 w 7884007"/>
              <a:gd name="T9" fmla="*/ 897054 h 899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84007" h="899998">
                <a:moveTo>
                  <a:pt x="0" y="899998"/>
                </a:moveTo>
                <a:lnTo>
                  <a:pt x="7884007" y="899998"/>
                </a:lnTo>
                <a:lnTo>
                  <a:pt x="7884007" y="0"/>
                </a:lnTo>
                <a:lnTo>
                  <a:pt x="0" y="0"/>
                </a:lnTo>
                <a:lnTo>
                  <a:pt x="0" y="899998"/>
                </a:lnTo>
                <a:close/>
              </a:path>
            </a:pathLst>
          </a:custGeom>
          <a:solidFill>
            <a:srgbClr val="0094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sz="1050"/>
          </a:p>
        </p:txBody>
      </p:sp>
    </p:spTree>
    <p:extLst>
      <p:ext uri="{BB962C8B-B14F-4D97-AF65-F5344CB8AC3E}">
        <p14:creationId xmlns:p14="http://schemas.microsoft.com/office/powerpoint/2010/main" val="31244117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145" y="206146"/>
            <a:ext cx="8218487" cy="745424"/>
          </a:xfrm>
        </p:spPr>
        <p:txBody>
          <a:bodyPr anchor="t"/>
          <a:lstStyle>
            <a:lvl1pPr>
              <a:defRPr sz="21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72" y="1006079"/>
            <a:ext cx="8770120" cy="3588544"/>
          </a:xfrm>
        </p:spPr>
        <p:txBody>
          <a:bodyPr/>
          <a:lstStyle>
            <a:lvl2pPr marL="486000">
              <a:defRPr/>
            </a:lvl2pPr>
            <a:lvl3pPr marL="756000">
              <a:defRPr/>
            </a:lvl3pPr>
            <a:lvl4pPr marL="1026000"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85415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54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 rot="5400000">
            <a:off x="2796475" y="-917915"/>
            <a:ext cx="3309900" cy="77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5287825" y="1573463"/>
            <a:ext cx="41136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353963" y="-279187"/>
            <a:ext cx="4113600" cy="56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2" r:id="rId3"/>
    <p:sldLayoutId id="2147483663" r:id="rId4"/>
    <p:sldLayoutId id="2147483664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bk object 17"/>
          <p:cNvSpPr>
            <a:spLocks/>
          </p:cNvSpPr>
          <p:nvPr/>
        </p:nvSpPr>
        <p:spPr bwMode="auto">
          <a:xfrm>
            <a:off x="1" y="250032"/>
            <a:ext cx="9144000" cy="673894"/>
          </a:xfrm>
          <a:custGeom>
            <a:avLst/>
            <a:gdLst>
              <a:gd name="T0" fmla="*/ 0 w 7884007"/>
              <a:gd name="T1" fmla="*/ 897054 h 899998"/>
              <a:gd name="T2" fmla="*/ 7883043 w 7884007"/>
              <a:gd name="T3" fmla="*/ 897054 h 899998"/>
              <a:gd name="T4" fmla="*/ 7883043 w 7884007"/>
              <a:gd name="T5" fmla="*/ 0 h 899998"/>
              <a:gd name="T6" fmla="*/ 0 w 7884007"/>
              <a:gd name="T7" fmla="*/ 0 h 899998"/>
              <a:gd name="T8" fmla="*/ 0 w 7884007"/>
              <a:gd name="T9" fmla="*/ 897054 h 8999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7884007" h="899998">
                <a:moveTo>
                  <a:pt x="0" y="899998"/>
                </a:moveTo>
                <a:lnTo>
                  <a:pt x="7884007" y="899998"/>
                </a:lnTo>
                <a:lnTo>
                  <a:pt x="7884007" y="0"/>
                </a:lnTo>
                <a:lnTo>
                  <a:pt x="0" y="0"/>
                </a:lnTo>
                <a:lnTo>
                  <a:pt x="0" y="899998"/>
                </a:lnTo>
                <a:close/>
              </a:path>
            </a:pathLst>
          </a:custGeom>
          <a:solidFill>
            <a:srgbClr val="0094D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en-GB" sz="105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51521" y="215346"/>
            <a:ext cx="8435280" cy="708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8364" y="1006079"/>
            <a:ext cx="8802859" cy="3588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067235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1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225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89000" indent="-1620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lang="en-US" sz="150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lang="en-US" sz="135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•"/>
        <a:defRPr lang="en-US" sz="135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–"/>
        <a:defRPr lang="en-US" sz="135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Arial" charset="0"/>
        <a:buChar char="»"/>
        <a:defRPr lang="en-GB" sz="1350" kern="1200" dirty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fritz@swri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0" y="143095"/>
            <a:ext cx="91440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1600" b="1" dirty="0"/>
              <a:t>Proposal to Change to Net Heat of Combustion</a:t>
            </a:r>
            <a:br>
              <a:rPr lang="en-US" sz="1600" b="1" dirty="0"/>
            </a:br>
            <a:r>
              <a:rPr lang="en-US" sz="1600" b="1" dirty="0"/>
              <a:t>for AAR RP-589  Locomotive Fuel Economy Calculations</a:t>
            </a:r>
            <a:endParaRPr sz="1600" b="0" i="0" u="none" strike="noStrike" cap="none" dirty="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726608" y="424815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Steven G. Fritz, P.E.</a:t>
            </a:r>
            <a:endParaRPr dirty="0"/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dirty="0">
                <a:solidFill>
                  <a:schemeClr val="tx1"/>
                </a:solidFill>
                <a:hlinkClick r:id="rId3"/>
              </a:rPr>
              <a:t>sfritz@swri.org</a:t>
            </a:r>
            <a:endParaRPr lang="en-US" sz="900" dirty="0">
              <a:solidFill>
                <a:schemeClr val="tx1"/>
              </a:solidFill>
            </a:endParaRPr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210-887-6714</a:t>
            </a:r>
            <a:endParaRPr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Shape 1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4800" y="4171950"/>
            <a:ext cx="2347815" cy="60729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152400" y="777518"/>
            <a:ext cx="8686800" cy="3394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>
              <a:lnSpc>
                <a:spcPct val="130000"/>
              </a:lnSpc>
              <a:spcBef>
                <a:spcPts val="600"/>
              </a:spcBef>
              <a:buSzPts val="975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LMOA Fuels, Lubricants, and Environment Committee recommends </a:t>
            </a:r>
            <a:r>
              <a:rPr lang="en-US" sz="1200" dirty="0"/>
              <a:t>that RP-589 specify Net Heat of Combustion for diesel fuel heating value correction. The current specification is to use the Gross Heat of Combustion. </a:t>
            </a:r>
          </a:p>
          <a:p>
            <a:pPr marL="0" marR="0" lvl="0" indent="0" algn="l" rtl="0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975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sym typeface="Arial"/>
              </a:rPr>
              <a:t>Background</a:t>
            </a:r>
            <a:r>
              <a:rPr lang="en" sz="1200" b="0" i="0" u="none" strike="noStrike" cap="none" dirty="0">
                <a:solidFill>
                  <a:schemeClr val="dk1"/>
                </a:solidFill>
                <a:sym typeface="Arial"/>
              </a:rPr>
              <a:t> – </a:t>
            </a:r>
            <a:r>
              <a:rPr lang="en-US" sz="1200" b="0" i="0" u="none" strike="noStrike" cap="none" dirty="0">
                <a:solidFill>
                  <a:schemeClr val="dk1"/>
                </a:solidFill>
                <a:sym typeface="Arial"/>
              </a:rPr>
              <a:t>AAR RP-589 “Rating for Specific Fuel Consumption of Diesel Electric Locomotives” is under review by a Technical Advisory Group (TAG) within the AAR Locomotive Committee.</a:t>
            </a:r>
          </a:p>
          <a:p>
            <a:pPr marL="171450" indent="-171450">
              <a:lnSpc>
                <a:spcPct val="130000"/>
              </a:lnSpc>
              <a:spcBef>
                <a:spcPts val="600"/>
              </a:spcBef>
              <a:buSzPts val="975"/>
            </a:pPr>
            <a:r>
              <a:rPr lang="en-US" sz="1200" b="0" i="0" u="none" strike="noStrike" cap="none" dirty="0">
                <a:solidFill>
                  <a:schemeClr val="dk1"/>
                </a:solidFill>
                <a:sym typeface="Arial"/>
              </a:rPr>
              <a:t>Historically, RP-589 used the Gross Heat of Combustion (a.k.a., Higher Heating Value) for </a:t>
            </a:r>
            <a:r>
              <a:rPr lang="en-US" sz="1200" dirty="0"/>
              <a:t>diesel fuel heating value corrections to specific fuel consumption (SFC</a:t>
            </a:r>
            <a:r>
              <a:rPr lang="en-US" sz="1200" dirty="0" smtClean="0"/>
              <a:t>)</a:t>
            </a:r>
            <a:endParaRPr lang="en-US" sz="1200" dirty="0"/>
          </a:p>
          <a:p>
            <a:pPr marL="171450" indent="-171450">
              <a:lnSpc>
                <a:spcPct val="130000"/>
              </a:lnSpc>
              <a:spcBef>
                <a:spcPts val="600"/>
              </a:spcBef>
              <a:buSzPts val="975"/>
            </a:pPr>
            <a:r>
              <a:rPr lang="en-US" sz="1200" dirty="0"/>
              <a:t>Net Heat of Combustion is technically-correct SFC corrections – and is used by most other engine standards.</a:t>
            </a:r>
          </a:p>
          <a:p>
            <a:pPr marL="171450" indent="-171450">
              <a:lnSpc>
                <a:spcPct val="130000"/>
              </a:lnSpc>
              <a:spcBef>
                <a:spcPts val="600"/>
              </a:spcBef>
              <a:buSzPts val="975"/>
            </a:pPr>
            <a:r>
              <a:rPr lang="en-US" sz="1200" b="0" i="0" u="none" strike="noStrike" cap="none" dirty="0">
                <a:solidFill>
                  <a:schemeClr val="dk1"/>
                </a:solidFill>
                <a:sym typeface="Arial"/>
              </a:rPr>
              <a:t>Current diesel fuel trends are for larger variations in </a:t>
            </a:r>
            <a:r>
              <a:rPr lang="en-US" sz="1200" dirty="0"/>
              <a:t>hydrogen mass fraction (ULSD, biodiesel, HDRD, etc.), resulting in wider variations the difference between Gross Heat of Combustion and Net Heat of </a:t>
            </a:r>
            <a:r>
              <a:rPr lang="en-US" sz="1200" dirty="0" smtClean="0"/>
              <a:t>Combustion.</a:t>
            </a:r>
            <a:endParaRPr lang="en-US" sz="1200" dirty="0"/>
          </a:p>
          <a:p>
            <a:pPr marL="0" marR="0" lvl="0" indent="0" algn="l" rtl="0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sym typeface="Arial"/>
              </a:rPr>
              <a:t>Conclusion</a:t>
            </a:r>
            <a:r>
              <a:rPr lang="en" sz="1200" b="0" i="0" u="none" strike="noStrike" cap="none" dirty="0">
                <a:solidFill>
                  <a:schemeClr val="dk1"/>
                </a:solidFill>
                <a:sym typeface="Arial"/>
              </a:rPr>
              <a:t> – </a:t>
            </a:r>
            <a:r>
              <a:rPr lang="en-US" sz="1200" dirty="0"/>
              <a:t>Diesel fuels used by railroads are changing and Net Heat of Combustion is a more appropriate metric to correct specific fuel </a:t>
            </a:r>
            <a:r>
              <a:rPr lang="en-US" sz="1200" dirty="0" smtClean="0"/>
              <a:t>consumption.</a:t>
            </a:r>
            <a:endParaRPr sz="1200" dirty="0"/>
          </a:p>
          <a:p>
            <a:pPr marL="0" lvl="0" indent="0">
              <a:lnSpc>
                <a:spcPct val="130000"/>
              </a:lnSpc>
              <a:spcBef>
                <a:spcPts val="600"/>
              </a:spcBef>
              <a:buSzPts val="1300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Recommendation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RP-589 should specify Net Heat of Combustion for diesel fuel heating value corrections to specific fuel consumption.</a:t>
            </a:r>
            <a:endParaRPr sz="13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Shape 126"/>
          <p:cNvSpPr txBox="1"/>
          <p:nvPr/>
        </p:nvSpPr>
        <p:spPr>
          <a:xfrm>
            <a:off x="3048000" y="4705350"/>
            <a:ext cx="3590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Fuel, Lube, and </a:t>
            </a:r>
            <a:r>
              <a:rPr lang="en-US" sz="1000" dirty="0"/>
              <a:t>Environmental Committee </a:t>
            </a:r>
            <a:r>
              <a:rPr lang="en" sz="1000" dirty="0"/>
              <a:t>2018</a:t>
            </a:r>
            <a:endParaRPr sz="1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4378EA7-0B2D-4DCF-AFC4-55CB5CE10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1800" y="4248150"/>
            <a:ext cx="1947247" cy="53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175761"/>
      </p:ext>
    </p:extLst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Innospec Fuel Specialties print master 1">
  <a:themeElements>
    <a:clrScheme name="Innospec Fuel Specialties print master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dd Sem 2017">
  <a:themeElements>
    <a:clrScheme name="Additives">
      <a:dk1>
        <a:srgbClr val="37424A"/>
      </a:dk1>
      <a:lt1>
        <a:sysClr val="window" lastClr="FFFFFF"/>
      </a:lt1>
      <a:dk2>
        <a:srgbClr val="002774"/>
      </a:dk2>
      <a:lt2>
        <a:srgbClr val="00A1DE"/>
      </a:lt2>
      <a:accent1>
        <a:srgbClr val="1E9D8B"/>
      </a:accent1>
      <a:accent2>
        <a:srgbClr val="CED64B"/>
      </a:accent2>
      <a:accent3>
        <a:srgbClr val="FF6D22"/>
      </a:accent3>
      <a:accent4>
        <a:srgbClr val="6A1A41"/>
      </a:accent4>
      <a:accent5>
        <a:srgbClr val="4BACC6"/>
      </a:accent5>
      <a:accent6>
        <a:srgbClr val="A5ACAF"/>
      </a:accent6>
      <a:hlink>
        <a:srgbClr val="00A1D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225</Words>
  <Application>Microsoft Office PowerPoint</Application>
  <PresentationFormat>On-screen Show (16:9)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Noto Sans Symbols</vt:lpstr>
      <vt:lpstr>Innospec Fuel Specialties print master 1</vt:lpstr>
      <vt:lpstr>Add Sem 2017</vt:lpstr>
      <vt:lpstr>Proposal to Change to Net Heat of Combustion for AAR RP-589  Locomotive Fuel Economy Calculations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LMOA Executive Summaries and 2018 Joint Meeting</dc:title>
  <dc:creator>Steve Fritz</dc:creator>
  <cp:lastModifiedBy>Ruch, Corey A</cp:lastModifiedBy>
  <cp:revision>31</cp:revision>
  <dcterms:modified xsi:type="dcterms:W3CDTF">2018-06-26T20:33:22Z</dcterms:modified>
</cp:coreProperties>
</file>