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3"/>
  </p:notesMasterIdLst>
  <p:sldIdLst>
    <p:sldId id="262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0" y="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845487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4026"/>
            <a:ext cx="5486400" cy="41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89600" rIns="89600" bIns="896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6450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77151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3505200" y="479941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 rot="5400000">
            <a:off x="2796475" y="-917915"/>
            <a:ext cx="3309900" cy="77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 rot="5400000">
            <a:off x="5287825" y="1573463"/>
            <a:ext cx="4113600" cy="19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1353963" y="-279187"/>
            <a:ext cx="4113600" cy="56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2"/>
          </p:nvPr>
        </p:nvSpPr>
        <p:spPr>
          <a:xfrm>
            <a:off x="4527550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OBJECT_ONLY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593725" y="481013"/>
            <a:ext cx="7715100" cy="41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Shape 60" descr="Innospec-Fuel-Specialties"/>
          <p:cNvPicPr preferRelativeResize="0"/>
          <p:nvPr/>
        </p:nvPicPr>
        <p:blipFill rotWithShape="1">
          <a:blip r:embed="rId2">
            <a:alphaModFix/>
          </a:blip>
          <a:srcRect r="16611"/>
          <a:stretch/>
        </p:blipFill>
        <p:spPr>
          <a:xfrm>
            <a:off x="552450" y="3779044"/>
            <a:ext cx="3294064" cy="645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Shape 61" descr="triangle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8950" y="726281"/>
            <a:ext cx="2595562" cy="2946798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Shape 62"/>
          <p:cNvSpPr txBox="1">
            <a:spLocks noGrp="1"/>
          </p:cNvSpPr>
          <p:nvPr>
            <p:ph type="ctrTitle"/>
          </p:nvPr>
        </p:nvSpPr>
        <p:spPr>
          <a:xfrm>
            <a:off x="4110038" y="1976438"/>
            <a:ext cx="4665600" cy="8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ubTitle" idx="1"/>
          </p:nvPr>
        </p:nvSpPr>
        <p:spPr>
          <a:xfrm>
            <a:off x="4110038" y="2947988"/>
            <a:ext cx="4635600" cy="93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4527550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00" cy="43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Shape 51" descr="Innospec-Fuel-Specialties"/>
          <p:cNvPicPr preferRelativeResize="0"/>
          <p:nvPr/>
        </p:nvPicPr>
        <p:blipFill rotWithShape="1">
          <a:blip r:embed="rId15">
            <a:alphaModFix/>
          </a:blip>
          <a:srcRect r="-1760"/>
          <a:stretch/>
        </p:blipFill>
        <p:spPr>
          <a:xfrm>
            <a:off x="6153150" y="4600575"/>
            <a:ext cx="2207419" cy="472678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77151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3505200" y="479941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ransition spd="med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-76200" y="15397"/>
            <a:ext cx="9144000" cy="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400" b="1" dirty="0"/>
              <a:t>SCR Systems for Locomotive NOx Control </a:t>
            </a:r>
            <a:endParaRPr sz="2400" b="0" i="0" u="none" strike="noStrike" cap="none" dirty="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3726608" y="424815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r>
              <a:rPr lang="en" sz="10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Kelle Ravn, </a:t>
            </a:r>
            <a:r>
              <a:rPr lang="en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</a:t>
            </a:r>
            <a:endParaRPr dirty="0"/>
          </a:p>
          <a:p>
            <a:pPr marL="0" marR="0" lvl="0" indent="0" algn="ctr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Noto Sans Symbols"/>
              <a:buNone/>
            </a:pPr>
            <a:r>
              <a:rPr lang="en-US" sz="900" dirty="0"/>
              <a:t>k</a:t>
            </a:r>
            <a:r>
              <a:rPr lang="en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elle.ravn@cummins.com</a:t>
            </a:r>
          </a:p>
          <a:p>
            <a:pPr marL="0" marR="0" lvl="0" indent="0" algn="ctr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Noto Sans Symbols"/>
              <a:buNone/>
            </a:pPr>
            <a:r>
              <a:rPr lang="en-US" sz="9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320-304-7945</a:t>
            </a:r>
            <a:endParaRPr sz="9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Shape 1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0" y="4171950"/>
            <a:ext cx="2347815" cy="607292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304800" y="666750"/>
            <a:ext cx="8686800" cy="32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5"/>
              <a:buFont typeface="Arial"/>
              <a:buNone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12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T4 locomotive and maintenance of way (MOW) 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engines with </a:t>
            </a:r>
            <a:r>
              <a:rPr lang="en" sz="12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Selective Catalytic Reduction (SCR) are 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increasingly being placed into </a:t>
            </a:r>
            <a:r>
              <a:rPr lang="en" sz="12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service</a:t>
            </a:r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28650" lvl="1" indent="-171450">
              <a:lnSpc>
                <a:spcPct val="95000"/>
              </a:lnSpc>
              <a:spcBef>
                <a:spcPts val="1000"/>
              </a:spcBef>
              <a:buSzPts val="1100"/>
            </a:pPr>
            <a:r>
              <a:rPr lang="en-US" sz="1100" b="0" i="0" u="none" strike="noStrike" cap="none" dirty="0" smtClean="0">
                <a:solidFill>
                  <a:schemeClr val="dk1"/>
                </a:solidFill>
                <a:sym typeface="Arial"/>
              </a:rPr>
              <a:t>Mainly in new passenger locomotives and MOW equipment</a:t>
            </a:r>
          </a:p>
          <a:p>
            <a:pPr marL="628650" lvl="1" indent="-171450">
              <a:lnSpc>
                <a:spcPct val="95000"/>
              </a:lnSpc>
              <a:spcBef>
                <a:spcPts val="1000"/>
              </a:spcBef>
              <a:buSzPts val="1100"/>
            </a:pPr>
            <a:r>
              <a:rPr lang="en-US" sz="1100" b="0" i="0" u="none" strike="noStrike" cap="none" dirty="0" smtClean="0">
                <a:solidFill>
                  <a:schemeClr val="dk1"/>
                </a:solidFill>
                <a:sym typeface="Arial"/>
              </a:rPr>
              <a:t>Also appearing in passenger locomotive repowers, high </a:t>
            </a:r>
            <a:r>
              <a:rPr lang="en-US" sz="1100" dirty="0"/>
              <a:t>h</a:t>
            </a:r>
            <a:r>
              <a:rPr lang="en-US" sz="1100" b="0" i="0" u="none" strike="noStrike" cap="none" dirty="0" smtClean="0">
                <a:solidFill>
                  <a:schemeClr val="dk1"/>
                </a:solidFill>
                <a:sym typeface="Arial"/>
              </a:rPr>
              <a:t>orsepower freight locomotive repowers, and </a:t>
            </a:r>
            <a:r>
              <a:rPr lang="en-US" sz="1100" dirty="0" smtClean="0"/>
              <a:t>s</a:t>
            </a:r>
            <a:r>
              <a:rPr lang="en-US" sz="1100" b="0" i="0" u="none" strike="noStrike" cap="none" dirty="0" smtClean="0">
                <a:solidFill>
                  <a:schemeClr val="dk1"/>
                </a:solidFill>
                <a:sym typeface="Arial"/>
              </a:rPr>
              <a:t>witcher/medium </a:t>
            </a:r>
            <a:r>
              <a:rPr lang="en-US" sz="1100" dirty="0"/>
              <a:t>h</a:t>
            </a:r>
            <a:r>
              <a:rPr lang="en-US" sz="1100" b="0" i="0" u="none" strike="noStrike" cap="none" dirty="0" smtClean="0">
                <a:solidFill>
                  <a:schemeClr val="dk1"/>
                </a:solidFill>
                <a:sym typeface="Arial"/>
              </a:rPr>
              <a:t>orsepower locomotives repowers</a:t>
            </a:r>
            <a:endParaRPr sz="1100" dirty="0" smtClean="0"/>
          </a:p>
          <a:p>
            <a:pPr marL="0" lvl="0" indent="0">
              <a:lnSpc>
                <a:spcPct val="110000"/>
              </a:lnSpc>
              <a:spcBef>
                <a:spcPts val="1500"/>
              </a:spcBef>
              <a:buSzPts val="1300"/>
              <a:buNone/>
            </a:pPr>
            <a:r>
              <a:rPr lang="en" sz="1200" b="1" i="0" u="none" strike="noStrike" cap="none" dirty="0" smtClean="0">
                <a:solidFill>
                  <a:schemeClr val="dk1"/>
                </a:solidFill>
                <a:sym typeface="Arial"/>
              </a:rPr>
              <a:t>Background</a:t>
            </a:r>
            <a:r>
              <a:rPr lang="en" sz="1200" b="0" i="0" u="none" strike="noStrike" cap="none" dirty="0" smtClean="0">
                <a:solidFill>
                  <a:schemeClr val="dk1"/>
                </a:solidFill>
                <a:sym typeface="Arial"/>
              </a:rPr>
              <a:t> –</a:t>
            </a:r>
            <a:r>
              <a:rPr lang="en-US" sz="1200" dirty="0" smtClean="0"/>
              <a:t>Tier 4 emission levels requires significant technology advancements, SCR is one of them</a:t>
            </a:r>
            <a:endParaRPr sz="1200" dirty="0" smtClean="0"/>
          </a:p>
          <a:p>
            <a:pPr marL="685800" lvl="1" indent="-215900">
              <a:lnSpc>
                <a:spcPct val="90000"/>
              </a:lnSpc>
              <a:buSzPts val="1100"/>
            </a:pPr>
            <a:r>
              <a:rPr lang="en-US" sz="1100" b="0" i="0" u="none" strike="noStrike" cap="none" dirty="0" smtClean="0">
                <a:solidFill>
                  <a:schemeClr val="dk1"/>
                </a:solidFill>
                <a:sym typeface="Arial"/>
              </a:rPr>
              <a:t>SCR requires diesel exhaust fluid (DEF), a DEF dosing </a:t>
            </a:r>
            <a:r>
              <a:rPr lang="en-US" sz="1100" dirty="0" smtClean="0"/>
              <a:t>pump </a:t>
            </a:r>
            <a:r>
              <a:rPr lang="en-US" sz="1100" b="0" i="0" u="none" strike="noStrike" cap="none" dirty="0" smtClean="0">
                <a:solidFill>
                  <a:schemeClr val="dk1"/>
                </a:solidFill>
                <a:sym typeface="Arial"/>
              </a:rPr>
              <a:t>system, and a freeze prevention method/heating circuit</a:t>
            </a:r>
            <a:r>
              <a:rPr lang="en-US" sz="1100" dirty="0" smtClean="0"/>
              <a:t> </a:t>
            </a:r>
            <a:r>
              <a:rPr lang="en-US" sz="1100" b="0" i="0" u="none" strike="noStrike" cap="none" dirty="0" smtClean="0">
                <a:solidFill>
                  <a:schemeClr val="dk1"/>
                </a:solidFill>
                <a:sym typeface="Arial"/>
              </a:rPr>
              <a:t>for DEF storage (wayside and on application)</a:t>
            </a:r>
            <a:endParaRPr sz="1100" dirty="0"/>
          </a:p>
          <a:p>
            <a:pPr marL="0" marR="0" lvl="0" indent="0" algn="l" rtl="0">
              <a:lnSpc>
                <a:spcPct val="11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lang="en" sz="1200" b="1" i="0" u="none" strike="noStrike" cap="none" dirty="0" smtClean="0">
                <a:solidFill>
                  <a:schemeClr val="dk1"/>
                </a:solidFill>
                <a:sym typeface="Arial"/>
              </a:rPr>
              <a:t>Conclusion</a:t>
            </a:r>
            <a:r>
              <a:rPr lang="en" sz="1200" b="0" i="0" u="none" strike="noStrike" cap="none" dirty="0" smtClean="0">
                <a:solidFill>
                  <a:schemeClr val="dk1"/>
                </a:solidFill>
                <a:sym typeface="Arial"/>
              </a:rPr>
              <a:t> </a:t>
            </a:r>
            <a:r>
              <a:rPr lang="en" sz="1200" b="0" i="0" u="none" strike="noStrike" cap="none" dirty="0">
                <a:solidFill>
                  <a:schemeClr val="dk1"/>
                </a:solidFill>
                <a:sym typeface="Arial"/>
              </a:rPr>
              <a:t>– </a:t>
            </a:r>
            <a:r>
              <a:rPr lang="en-US" sz="1200" b="0" i="0" u="none" strike="noStrike" cap="none" dirty="0" smtClean="0">
                <a:solidFill>
                  <a:schemeClr val="dk1"/>
                </a:solidFill>
                <a:sym typeface="Arial"/>
              </a:rPr>
              <a:t>There are a handful of locomotive and MOW applications in operation today that use SCR </a:t>
            </a:r>
            <a:r>
              <a:rPr lang="en-US" sz="1200" dirty="0" smtClean="0"/>
              <a:t>and</a:t>
            </a:r>
            <a:r>
              <a:rPr lang="en-US" sz="1200" b="0" i="0" u="none" strike="noStrike" cap="none" dirty="0" smtClean="0">
                <a:solidFill>
                  <a:schemeClr val="dk1"/>
                </a:solidFill>
                <a:sym typeface="Arial"/>
              </a:rPr>
              <a:t> </a:t>
            </a:r>
            <a:r>
              <a:rPr lang="en-US" sz="1200" b="0" i="0" u="none" strike="noStrike" cap="none" dirty="0" smtClean="0">
                <a:solidFill>
                  <a:schemeClr val="dk1"/>
                </a:solidFill>
                <a:sym typeface="Arial"/>
              </a:rPr>
              <a:t>the numbers are increasing</a:t>
            </a:r>
            <a:endParaRPr sz="1200" dirty="0"/>
          </a:p>
          <a:p>
            <a:pPr marL="0" lvl="0" indent="0">
              <a:spcBef>
                <a:spcPts val="1380"/>
              </a:spcBef>
              <a:buSzPts val="1300"/>
              <a:buNone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Recommendation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12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–SCR will become more prevalent in the locomotive and rail industry and adaptations will be required for handling and storing DEF, and maintaining systems</a:t>
            </a:r>
            <a:endParaRPr sz="13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19800" y="4464224"/>
            <a:ext cx="2438400" cy="6667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4200" y="3943350"/>
            <a:ext cx="818029" cy="882952"/>
          </a:xfrm>
          <a:prstGeom prst="rect">
            <a:avLst/>
          </a:prstGeom>
        </p:spPr>
      </p:pic>
      <p:sp>
        <p:nvSpPr>
          <p:cNvPr id="126" name="Shape 126"/>
          <p:cNvSpPr txBox="1"/>
          <p:nvPr/>
        </p:nvSpPr>
        <p:spPr>
          <a:xfrm>
            <a:off x="3048000" y="4705350"/>
            <a:ext cx="3590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smtClean="0"/>
              <a:t>Fuel, Lube, </a:t>
            </a:r>
            <a:r>
              <a:rPr lang="en" sz="1000" dirty="0"/>
              <a:t>and </a:t>
            </a:r>
            <a:r>
              <a:rPr lang="en-US" sz="1000" dirty="0" smtClean="0"/>
              <a:t>Environmental Committee </a:t>
            </a:r>
            <a:r>
              <a:rPr lang="en" sz="1000" dirty="0" smtClean="0"/>
              <a:t>2018</a:t>
            </a:r>
            <a:endParaRPr sz="1000" dirty="0"/>
          </a:p>
        </p:txBody>
      </p:sp>
    </p:spTree>
    <p:extLst>
      <p:ext uri="{BB962C8B-B14F-4D97-AF65-F5344CB8AC3E}">
        <p14:creationId xmlns:p14="http://schemas.microsoft.com/office/powerpoint/2010/main" val="142017576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nospec Fuel Specialties print master 1">
  <a:themeElements>
    <a:clrScheme name="Innospec Fuel Specialties print master 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166</Words>
  <Application>Microsoft Office PowerPoint</Application>
  <PresentationFormat>On-screen Show (16:9)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Noto Sans Symbols</vt:lpstr>
      <vt:lpstr>Innospec Fuel Specialties print master 1</vt:lpstr>
      <vt:lpstr>SCR Systems for Locomotive NOx Control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LMOA Executive Summaries and 2018 Joint Meeting</dc:title>
  <dc:creator>Kim</dc:creator>
  <cp:lastModifiedBy>Kelle A Ravn</cp:lastModifiedBy>
  <cp:revision>12</cp:revision>
  <dcterms:modified xsi:type="dcterms:W3CDTF">2018-03-23T15:37:23Z</dcterms:modified>
</cp:coreProperties>
</file>