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8"/>
  </p:notesMasterIdLst>
  <p:handoutMasterIdLst>
    <p:handoutMasterId r:id="rId9"/>
  </p:handoutMasterIdLst>
  <p:sldIdLst>
    <p:sldId id="263" r:id="rId3"/>
    <p:sldId id="2145706880" r:id="rId4"/>
    <p:sldId id="2145706879" r:id="rId5"/>
    <p:sldId id="2145706881" r:id="rId6"/>
    <p:sldId id="21457068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5" userDrawn="1">
          <p15:clr>
            <a:srgbClr val="A4A3A4"/>
          </p15:clr>
        </p15:guide>
        <p15:guide id="2" orient="horz" pos="142" userDrawn="1">
          <p15:clr>
            <a:srgbClr val="A4A3A4"/>
          </p15:clr>
        </p15:guide>
        <p15:guide id="3" orient="horz" pos="2061" userDrawn="1">
          <p15:clr>
            <a:srgbClr val="A4A3A4"/>
          </p15:clr>
        </p15:guide>
        <p15:guide id="4" orient="horz" pos="4248" userDrawn="1">
          <p15:clr>
            <a:srgbClr val="A4A3A4"/>
          </p15:clr>
        </p15:guide>
        <p15:guide id="5" pos="3840" userDrawn="1">
          <p15:clr>
            <a:srgbClr val="A4A3A4"/>
          </p15:clr>
        </p15:guide>
        <p15:guide id="6" pos="7575" userDrawn="1">
          <p15:clr>
            <a:srgbClr val="A4A3A4"/>
          </p15:clr>
        </p15:guide>
        <p15:guide id="7" pos="3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rjit Soora" initials="AS" lastIdx="1" clrIdx="0">
    <p:extLst>
      <p:ext uri="{19B8F6BF-5375-455C-9EA6-DF929625EA0E}">
        <p15:presenceInfo xmlns:p15="http://schemas.microsoft.com/office/powerpoint/2012/main" userId="S-1-5-21-1374106669-1720863238-9522986-1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6BB"/>
    <a:srgbClr val="1946BA"/>
    <a:srgbClr val="055CBB"/>
    <a:srgbClr val="79B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6201" autoAdjust="0"/>
  </p:normalViewPr>
  <p:slideViewPr>
    <p:cSldViewPr snapToGrid="0" showGuides="1">
      <p:cViewPr varScale="1">
        <p:scale>
          <a:sx n="106" d="100"/>
          <a:sy n="106" d="100"/>
        </p:scale>
        <p:origin x="858" y="96"/>
      </p:cViewPr>
      <p:guideLst>
        <p:guide orient="horz" pos="4115"/>
        <p:guide orient="horz" pos="142"/>
        <p:guide orient="horz" pos="2061"/>
        <p:guide orient="horz" pos="4248"/>
        <p:guide pos="3840"/>
        <p:guide pos="7575"/>
        <p:guide pos="380"/>
      </p:guideLst>
    </p:cSldViewPr>
  </p:slideViewPr>
  <p:notesTextViewPr>
    <p:cViewPr>
      <p:scale>
        <a:sx n="3" d="2"/>
        <a:sy n="3" d="2"/>
      </p:scale>
      <p:origin x="0" y="0"/>
    </p:cViewPr>
  </p:notesTextViewPr>
  <p:sorterViewPr>
    <p:cViewPr>
      <p:scale>
        <a:sx n="122" d="100"/>
        <a:sy n="122" d="100"/>
      </p:scale>
      <p:origin x="0" y="0"/>
    </p:cViewPr>
  </p:sorterViewPr>
  <p:notesViewPr>
    <p:cSldViewPr snapToGrid="0">
      <p:cViewPr varScale="1">
        <p:scale>
          <a:sx n="81" d="100"/>
          <a:sy n="81" d="100"/>
        </p:scale>
        <p:origin x="-38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Chris" userId="b51ef995-2d2c-43cb-89d1-dc37b7fcf9e3" providerId="ADAL" clId="{26817CD7-2866-47F3-B3E3-ECE15460AE1B}"/>
    <pc:docChg chg="delSld">
      <pc:chgData name="Miller, Chris" userId="b51ef995-2d2c-43cb-89d1-dc37b7fcf9e3" providerId="ADAL" clId="{26817CD7-2866-47F3-B3E3-ECE15460AE1B}" dt="2024-05-28T13:39:55.033" v="0" actId="2696"/>
      <pc:docMkLst>
        <pc:docMk/>
      </pc:docMkLst>
      <pc:sldChg chg="del">
        <pc:chgData name="Miller, Chris" userId="b51ef995-2d2c-43cb-89d1-dc37b7fcf9e3" providerId="ADAL" clId="{26817CD7-2866-47F3-B3E3-ECE15460AE1B}" dt="2024-05-28T13:39:55.033" v="0" actId="2696"/>
        <pc:sldMkLst>
          <pc:docMk/>
          <pc:sldMk cId="517557292" sldId="278"/>
        </pc:sldMkLst>
      </pc:sldChg>
      <pc:sldChg chg="del">
        <pc:chgData name="Miller, Chris" userId="b51ef995-2d2c-43cb-89d1-dc37b7fcf9e3" providerId="ADAL" clId="{26817CD7-2866-47F3-B3E3-ECE15460AE1B}" dt="2024-05-28T13:39:55.033" v="0" actId="2696"/>
        <pc:sldMkLst>
          <pc:docMk/>
          <pc:sldMk cId="2128600644" sldId="314"/>
        </pc:sldMkLst>
      </pc:sldChg>
      <pc:sldChg chg="del">
        <pc:chgData name="Miller, Chris" userId="b51ef995-2d2c-43cb-89d1-dc37b7fcf9e3" providerId="ADAL" clId="{26817CD7-2866-47F3-B3E3-ECE15460AE1B}" dt="2024-05-28T13:39:55.033" v="0" actId="2696"/>
        <pc:sldMkLst>
          <pc:docMk/>
          <pc:sldMk cId="3813042998" sldId="315"/>
        </pc:sldMkLst>
      </pc:sldChg>
      <pc:sldChg chg="del">
        <pc:chgData name="Miller, Chris" userId="b51ef995-2d2c-43cb-89d1-dc37b7fcf9e3" providerId="ADAL" clId="{26817CD7-2866-47F3-B3E3-ECE15460AE1B}" dt="2024-05-28T13:39:55.033" v="0" actId="2696"/>
        <pc:sldMkLst>
          <pc:docMk/>
          <pc:sldMk cId="3358413863" sldId="327"/>
        </pc:sldMkLst>
      </pc:sldChg>
      <pc:sldChg chg="del">
        <pc:chgData name="Miller, Chris" userId="b51ef995-2d2c-43cb-89d1-dc37b7fcf9e3" providerId="ADAL" clId="{26817CD7-2866-47F3-B3E3-ECE15460AE1B}" dt="2024-05-28T13:39:55.033" v="0" actId="2696"/>
        <pc:sldMkLst>
          <pc:docMk/>
          <pc:sldMk cId="3368967395" sldId="21457068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9292E-8E4F-4BF3-8652-746C41F3F2CC}" type="datetimeFigureOut">
              <a:rPr lang="en-US" smtClean="0"/>
              <a:pPr/>
              <a:t>5/28/2024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55482B-E8C4-4515-957A-05DBD119DB90}" type="slidenum">
              <a:rPr lang="en-US" smtClean="0"/>
              <a:pPr/>
              <a:t>‹#›</a:t>
            </a:fld>
            <a:endParaRPr lang="en-US"/>
          </a:p>
        </p:txBody>
      </p:sp>
    </p:spTree>
    <p:extLst>
      <p:ext uri="{BB962C8B-B14F-4D97-AF65-F5344CB8AC3E}">
        <p14:creationId xmlns:p14="http://schemas.microsoft.com/office/powerpoint/2010/main" val="9456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1722D-20BB-409F-8B0B-E44C5CB55357}" type="datetimeFigureOut">
              <a:rPr lang="en-US" smtClean="0"/>
              <a:pPr/>
              <a:t>5/28/2024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2036B-E434-4D9D-AE07-17067B549135}" type="slidenum">
              <a:rPr lang="en-US" smtClean="0"/>
              <a:pPr/>
              <a:t>‹#›</a:t>
            </a:fld>
            <a:endParaRPr lang="en-US"/>
          </a:p>
        </p:txBody>
      </p:sp>
    </p:spTree>
    <p:extLst>
      <p:ext uri="{BB962C8B-B14F-4D97-AF65-F5344CB8AC3E}">
        <p14:creationId xmlns:p14="http://schemas.microsoft.com/office/powerpoint/2010/main" val="7124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81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81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81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81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4026"/>
            <a:ext cx="5486400" cy="4114500"/>
          </a:xfrm>
          <a:prstGeom prst="rect">
            <a:avLst/>
          </a:prstGeom>
          <a:noFill/>
          <a:ln>
            <a:noFill/>
          </a:ln>
        </p:spPr>
        <p:txBody>
          <a:bodyPr spcFirstLastPara="1" wrap="square" lIns="89600" tIns="89600" rIns="89600" bIns="89600" anchor="ctr" anchorCtr="0">
            <a:noAutofit/>
          </a:bodyPr>
          <a:lstStyle/>
          <a:p>
            <a:pPr marL="0" lvl="0" indent="0" rtl="0">
              <a:spcBef>
                <a:spcPts val="0"/>
              </a:spcBef>
              <a:spcAft>
                <a:spcPts val="0"/>
              </a:spcAft>
              <a:buNone/>
            </a:pPr>
            <a:endParaRPr sz="14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81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7007367" y="5530556"/>
            <a:ext cx="4673600" cy="698211"/>
          </a:xfrm>
          <a:prstGeom prst="rect">
            <a:avLst/>
          </a:prstGeom>
          <a:noFill/>
          <a:ln w="12700">
            <a:noFill/>
            <a:miter lim="800000"/>
            <a:headEnd/>
            <a:tailEnd/>
          </a:ln>
          <a:effectLst/>
        </p:spPr>
        <p:txBody>
          <a:bodyPr lIns="90488" tIns="44450" rIns="90488" bIns="44450" anchor="ctr"/>
          <a:lstStyle/>
          <a:p>
            <a:pPr algn="r">
              <a:lnSpc>
                <a:spcPts val="1700"/>
              </a:lnSpc>
              <a:spcBef>
                <a:spcPct val="0"/>
              </a:spcBef>
              <a:spcAft>
                <a:spcPct val="0"/>
              </a:spcAft>
              <a:buClrTx/>
              <a:buSzTx/>
              <a:buFontTx/>
              <a:buNone/>
              <a:defRPr/>
            </a:pPr>
            <a:endParaRPr lang="en-US" sz="1400" b="1" i="1" dirty="0">
              <a:solidFill>
                <a:schemeClr val="bg1"/>
              </a:solidFill>
              <a:effectLst/>
              <a:latin typeface="Arial" panose="020B0604020202020204" pitchFamily="34" charset="0"/>
              <a:cs typeface="Arial" panose="020B0604020202020204" pitchFamily="34" charset="0"/>
            </a:endParaRPr>
          </a:p>
          <a:p>
            <a:pPr algn="r">
              <a:lnSpc>
                <a:spcPts val="1700"/>
              </a:lnSpc>
              <a:spcBef>
                <a:spcPct val="0"/>
              </a:spcBef>
              <a:spcAft>
                <a:spcPct val="0"/>
              </a:spcAft>
              <a:buClrTx/>
              <a:buSzTx/>
              <a:buFontTx/>
              <a:buNone/>
              <a:defRPr/>
            </a:pPr>
            <a:endParaRPr lang="en-US" sz="1400" b="1" i="1" dirty="0">
              <a:solidFill>
                <a:schemeClr val="bg1"/>
              </a:solidFill>
              <a:effectLst/>
              <a:latin typeface="Arial" panose="020B0604020202020204" pitchFamily="34" charset="0"/>
              <a:cs typeface="Arial" panose="020B0604020202020204" pitchFamily="34" charset="0"/>
            </a:endParaRPr>
          </a:p>
          <a:p>
            <a:pPr algn="r">
              <a:lnSpc>
                <a:spcPts val="1700"/>
              </a:lnSpc>
              <a:spcBef>
                <a:spcPct val="0"/>
              </a:spcBef>
              <a:spcAft>
                <a:spcPct val="0"/>
              </a:spcAft>
              <a:buClrTx/>
              <a:buSzTx/>
              <a:buFontTx/>
              <a:buNone/>
              <a:defRPr/>
            </a:pPr>
            <a:r>
              <a:rPr lang="en-US" sz="1400" b="1" i="1" dirty="0">
                <a:solidFill>
                  <a:schemeClr val="bg1"/>
                </a:solidFill>
                <a:effectLst/>
                <a:latin typeface="Arial" panose="020B0604020202020204" pitchFamily="34" charset="0"/>
                <a:cs typeface="Arial" panose="020B0604020202020204" pitchFamily="34" charset="0"/>
              </a:rPr>
              <a:t>Advance</a:t>
            </a:r>
            <a:r>
              <a:rPr lang="en-US" sz="1400" b="1" i="1" baseline="0" dirty="0">
                <a:solidFill>
                  <a:schemeClr val="bg1"/>
                </a:solidFill>
                <a:effectLst/>
                <a:latin typeface="Arial" panose="020B0604020202020204" pitchFamily="34" charset="0"/>
                <a:cs typeface="Arial" panose="020B0604020202020204" pitchFamily="34" charset="0"/>
              </a:rPr>
              <a:t> Science. Applied Technology</a:t>
            </a:r>
            <a:endParaRPr lang="en-US" sz="1400" b="1" i="1" dirty="0">
              <a:solidFill>
                <a:schemeClr val="bg1"/>
              </a:solidFill>
              <a:effectLst/>
              <a:latin typeface="Arial" panose="020B0604020202020204" pitchFamily="34" charset="0"/>
              <a:cs typeface="Arial" panose="020B0604020202020204" pitchFamily="34" charset="0"/>
            </a:endParaRPr>
          </a:p>
        </p:txBody>
      </p:sp>
      <p:sp>
        <p:nvSpPr>
          <p:cNvPr id="2" name="Title 1"/>
          <p:cNvSpPr>
            <a:spLocks noGrp="1"/>
          </p:cNvSpPr>
          <p:nvPr userDrawn="1">
            <p:ph type="ctrTitle"/>
          </p:nvPr>
        </p:nvSpPr>
        <p:spPr>
          <a:xfrm>
            <a:off x="1105787" y="1550920"/>
            <a:ext cx="9980427" cy="1905000"/>
          </a:xfrm>
        </p:spPr>
        <p:txBody>
          <a:bodyPr>
            <a:normAutofit/>
          </a:bodyPr>
          <a:lstStyle>
            <a:lvl1pPr algn="ctr">
              <a:lnSpc>
                <a:spcPts val="5000"/>
              </a:lnSpc>
              <a:defRPr sz="4800">
                <a:solidFill>
                  <a:srgbClr val="1946BA"/>
                </a:solidFill>
                <a:effectLst/>
              </a:defRPr>
            </a:lvl1pPr>
          </a:lstStyle>
          <a:p>
            <a:r>
              <a:rPr lang="en-US" dirty="0"/>
              <a:t>Click to edit Master title style</a:t>
            </a:r>
          </a:p>
        </p:txBody>
      </p:sp>
      <p:sp>
        <p:nvSpPr>
          <p:cNvPr id="3" name="Subtitle 2"/>
          <p:cNvSpPr>
            <a:spLocks noGrp="1"/>
          </p:cNvSpPr>
          <p:nvPr userDrawn="1">
            <p:ph type="subTitle" idx="1" hasCustomPrompt="1"/>
          </p:nvPr>
        </p:nvSpPr>
        <p:spPr>
          <a:xfrm>
            <a:off x="914400" y="4415508"/>
            <a:ext cx="10363200" cy="886528"/>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9296400" y="6341438"/>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146753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5731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83801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63105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dirty="0"/>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dirty="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dirty="0">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08537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29"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dirty="0"/>
          </a:p>
        </p:txBody>
      </p:sp>
      <p:sp>
        <p:nvSpPr>
          <p:cNvPr id="6" name="Holder 6"/>
          <p:cNvSpPr>
            <a:spLocks noGrp="1"/>
          </p:cNvSpPr>
          <p:nvPr>
            <p:ph type="sldNum" sz="quarter" idx="7"/>
          </p:nvPr>
        </p:nvSpPr>
        <p:spPr/>
        <p:txBody>
          <a:bodyPr lIns="0" tIns="0" rIns="0" bIns="0"/>
          <a:lstStyle>
            <a:lvl1pPr>
              <a:defRPr sz="1334" b="0" i="0">
                <a:solidFill>
                  <a:schemeClr val="bg1"/>
                </a:solidFill>
                <a:latin typeface="Arial"/>
                <a:cs typeface="Arial"/>
              </a:defRPr>
            </a:lvl1pPr>
          </a:lstStyle>
          <a:p>
            <a:pPr marL="23104">
              <a:lnSpc>
                <a:spcPts val="1534"/>
              </a:lnSpc>
            </a:pPr>
            <a:fld id="{81D60167-4931-47E6-BA6A-407CBD079E47}" type="slidenum">
              <a:rPr lang="en-US" spc="30" smtClean="0"/>
              <a:pPr marL="23104">
                <a:lnSpc>
                  <a:spcPts val="1534"/>
                </a:lnSpc>
              </a:pPr>
              <a:t>‹#›</a:t>
            </a:fld>
            <a:endParaRPr lang="en-US" spc="30" dirty="0"/>
          </a:p>
        </p:txBody>
      </p:sp>
    </p:spTree>
    <p:extLst>
      <p:ext uri="{BB962C8B-B14F-4D97-AF65-F5344CB8AC3E}">
        <p14:creationId xmlns:p14="http://schemas.microsoft.com/office/powerpoint/2010/main" val="312504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userDrawn="1">
            <p:ph idx="1" hasCustomPrompt="1"/>
          </p:nvPr>
        </p:nvSpPr>
        <p:spPr>
          <a:xfrm>
            <a:off x="603251" y="982305"/>
            <a:ext cx="10979149" cy="5140029"/>
          </a:xfrm>
        </p:spPr>
        <p:txBody>
          <a:bodyPr>
            <a:normAutofit/>
          </a:bodyPr>
          <a:lstStyle>
            <a:lvl1pPr marL="228600" indent="-228600">
              <a:defRPr sz="2400" baseline="0"/>
            </a:lvl1pPr>
            <a:lvl2pPr>
              <a:lnSpc>
                <a:spcPts val="2600"/>
              </a:lnSpc>
              <a:defRPr sz="2200" baseline="0"/>
            </a:lvl2pPr>
            <a:lvl3pPr>
              <a:lnSpc>
                <a:spcPts val="22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9291897" y="6339557"/>
            <a:ext cx="2844800" cy="365125"/>
          </a:xfrm>
        </p:spPr>
        <p:txBody>
          <a:bodyPr/>
          <a:lstStyle>
            <a:lvl1pPr>
              <a:defRPr sz="1200"/>
            </a:lvl1p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6841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userDrawn="1">
            <p:ph idx="1" hasCustomPrompt="1"/>
          </p:nvPr>
        </p:nvSpPr>
        <p:spPr>
          <a:xfrm>
            <a:off x="603251" y="1489300"/>
            <a:ext cx="10979149" cy="4567468"/>
          </a:xfrm>
        </p:spPr>
        <p:txBody>
          <a:bodyPr>
            <a:normAutofit/>
          </a:bodyPr>
          <a:lstStyle>
            <a:lvl1pPr marL="228600" indent="-228600">
              <a:defRPr sz="2400" baseline="0"/>
            </a:lvl1pPr>
            <a:lvl2pPr>
              <a:lnSpc>
                <a:spcPts val="2600"/>
              </a:lnSpc>
              <a:defRPr sz="2200" baseline="0"/>
            </a:lvl2pPr>
            <a:lvl3pPr>
              <a:lnSpc>
                <a:spcPts val="22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userDrawn="1">
            <p:ph type="sldNum" sz="quarter" idx="12"/>
          </p:nvPr>
        </p:nvSpPr>
        <p:spPr>
          <a:xfrm>
            <a:off x="9291897" y="6339557"/>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206219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18106"/>
            <a:ext cx="11582400" cy="832923"/>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603251" y="982305"/>
            <a:ext cx="5384800" cy="5140029"/>
          </a:xfrm>
        </p:spPr>
        <p:txBody>
          <a:bodyPr/>
          <a:lstStyle>
            <a:lvl1pPr>
              <a:lnSpc>
                <a:spcPts val="3000"/>
              </a:lnSpc>
              <a:defRPr sz="240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603251" y="6509078"/>
            <a:ext cx="2844800" cy="365125"/>
          </a:xfrm>
          <a:prstGeom prst="rect">
            <a:avLst/>
          </a:prstGeom>
        </p:spPr>
        <p:txBody>
          <a:bodyPr/>
          <a:lstStyle/>
          <a:p>
            <a:fld id="{6320B8D9-CDB7-413E-B58F-B2F70015BCF8}" type="datetime1">
              <a:rPr lang="en-US" smtClean="0"/>
              <a:pPr/>
              <a:t>5/28/2024</a:t>
            </a:fld>
            <a:endParaRPr lang="en-US"/>
          </a:p>
        </p:txBody>
      </p:sp>
      <p:sp>
        <p:nvSpPr>
          <p:cNvPr id="6" name="Footer Placeholder 5"/>
          <p:cNvSpPr>
            <a:spLocks noGrp="1"/>
          </p:cNvSpPr>
          <p:nvPr>
            <p:ph type="ftr" sz="quarter" idx="11"/>
          </p:nvPr>
        </p:nvSpPr>
        <p:spPr>
          <a:xfrm>
            <a:off x="4165600" y="6509078"/>
            <a:ext cx="3860800" cy="365125"/>
          </a:xfrm>
          <a:prstGeom prst="rect">
            <a:avLst/>
          </a:prstGeom>
        </p:spPr>
        <p:txBody>
          <a:bodyPr/>
          <a:lstStyle/>
          <a:p>
            <a:r>
              <a:rPr lang="en-US" dirty="0"/>
              <a:t>Your Division/Department Name</a:t>
            </a:r>
          </a:p>
        </p:txBody>
      </p:sp>
      <p:sp>
        <p:nvSpPr>
          <p:cNvPr id="7" name="Slide Number Placeholder 6"/>
          <p:cNvSpPr>
            <a:spLocks noGrp="1"/>
          </p:cNvSpPr>
          <p:nvPr>
            <p:ph type="sldNum" sz="quarter" idx="12"/>
          </p:nvPr>
        </p:nvSpPr>
        <p:spPr>
          <a:xfrm>
            <a:off x="9291897" y="6339557"/>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362813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603251" y="1492037"/>
            <a:ext cx="5384800" cy="4688445"/>
          </a:xfrm>
        </p:spPr>
        <p:txBody>
          <a:bodyPr/>
          <a:lstStyle>
            <a:lvl1pPr>
              <a:lnSpc>
                <a:spcPts val="3000"/>
              </a:lnSpc>
              <a:defRPr sz="240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2-Column Text</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603251" y="6509078"/>
            <a:ext cx="2844800" cy="365125"/>
          </a:xfrm>
          <a:prstGeom prst="rect">
            <a:avLst/>
          </a:prstGeom>
        </p:spPr>
        <p:txBody>
          <a:bodyPr/>
          <a:lstStyle/>
          <a:p>
            <a:fld id="{6320B8D9-CDB7-413E-B58F-B2F70015BCF8}" type="datetime1">
              <a:rPr lang="en-US" smtClean="0"/>
              <a:pPr/>
              <a:t>5/28/2024</a:t>
            </a:fld>
            <a:endParaRPr lang="en-US"/>
          </a:p>
        </p:txBody>
      </p:sp>
      <p:sp>
        <p:nvSpPr>
          <p:cNvPr id="6" name="Footer Placeholder 5"/>
          <p:cNvSpPr>
            <a:spLocks noGrp="1"/>
          </p:cNvSpPr>
          <p:nvPr>
            <p:ph type="ftr" sz="quarter" idx="11"/>
          </p:nvPr>
        </p:nvSpPr>
        <p:spPr>
          <a:xfrm>
            <a:off x="4165600" y="6509078"/>
            <a:ext cx="3860800" cy="365125"/>
          </a:xfrm>
          <a:prstGeom prst="rect">
            <a:avLst/>
          </a:prstGeom>
        </p:spPr>
        <p:txBody>
          <a:bodyPr/>
          <a:lstStyle/>
          <a:p>
            <a:r>
              <a:rPr lang="en-US" dirty="0"/>
              <a:t>Your Division/Department Name</a:t>
            </a:r>
          </a:p>
        </p:txBody>
      </p:sp>
      <p:sp>
        <p:nvSpPr>
          <p:cNvPr id="7" name="Slide Number Placeholder 6"/>
          <p:cNvSpPr>
            <a:spLocks noGrp="1"/>
          </p:cNvSpPr>
          <p:nvPr>
            <p:ph type="sldNum" sz="quarter" idx="12"/>
          </p:nvPr>
        </p:nvSpPr>
        <p:spPr>
          <a:xfrm>
            <a:off x="9291897" y="6339557"/>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210883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Date Placeholder 2"/>
          <p:cNvSpPr>
            <a:spLocks noGrp="1"/>
          </p:cNvSpPr>
          <p:nvPr>
            <p:ph type="dt" sz="half" idx="10"/>
          </p:nvPr>
        </p:nvSpPr>
        <p:spPr>
          <a:xfrm>
            <a:off x="603251" y="6509078"/>
            <a:ext cx="2844800" cy="365125"/>
          </a:xfrm>
          <a:prstGeom prst="rect">
            <a:avLst/>
          </a:prstGeom>
        </p:spPr>
        <p:txBody>
          <a:bodyPr/>
          <a:lstStyle/>
          <a:p>
            <a:fld id="{15AE4763-9E0B-4046-83A1-EEB0B8062968}" type="datetime1">
              <a:rPr lang="en-US" smtClean="0"/>
              <a:pPr/>
              <a:t>5/28/2024</a:t>
            </a:fld>
            <a:endParaRPr lang="en-US"/>
          </a:p>
        </p:txBody>
      </p:sp>
      <p:sp>
        <p:nvSpPr>
          <p:cNvPr id="4" name="Footer Placeholder 3"/>
          <p:cNvSpPr>
            <a:spLocks noGrp="1"/>
          </p:cNvSpPr>
          <p:nvPr>
            <p:ph type="ftr" sz="quarter" idx="11"/>
          </p:nvPr>
        </p:nvSpPr>
        <p:spPr>
          <a:xfrm>
            <a:off x="4165600" y="6509078"/>
            <a:ext cx="3860800" cy="365125"/>
          </a:xfrm>
          <a:prstGeom prst="rect">
            <a:avLst/>
          </a:prstGeom>
        </p:spPr>
        <p:txBody>
          <a:bodyPr/>
          <a:lstStyle/>
          <a:p>
            <a:r>
              <a:rPr lang="en-US" dirty="0"/>
              <a:t>Your Division/Department Name</a:t>
            </a:r>
          </a:p>
        </p:txBody>
      </p:sp>
      <p:sp>
        <p:nvSpPr>
          <p:cNvPr id="5" name="Slide Number Placeholder 4"/>
          <p:cNvSpPr>
            <a:spLocks noGrp="1"/>
          </p:cNvSpPr>
          <p:nvPr>
            <p:ph type="sldNum" sz="quarter" idx="12"/>
          </p:nvPr>
        </p:nvSpPr>
        <p:spPr>
          <a:xfrm>
            <a:off x="9291897" y="6339557"/>
            <a:ext cx="2844800" cy="365125"/>
          </a:xfrm>
        </p:spPr>
        <p:txBody>
          <a:bodyPr/>
          <a:lstStyle/>
          <a:p>
            <a:fld id="{511E60E2-5F03-4AD1-8874-AA9ACC93B38D}" type="slidenum">
              <a:rPr lang="en-US" smtClean="0"/>
              <a:pPr/>
              <a:t>‹#›</a:t>
            </a:fld>
            <a:endParaRPr lang="en-US"/>
          </a:p>
        </p:txBody>
      </p:sp>
    </p:spTree>
    <p:extLst>
      <p:ext uri="{BB962C8B-B14F-4D97-AF65-F5344CB8AC3E}">
        <p14:creationId xmlns:p14="http://schemas.microsoft.com/office/powerpoint/2010/main" val="59859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91897" y="6339557"/>
            <a:ext cx="2844800" cy="365125"/>
          </a:xfrm>
        </p:spPr>
        <p:txBody>
          <a:bodyPr/>
          <a:lstStyle/>
          <a:p>
            <a:fld id="{511E60E2-5F03-4AD1-8874-AA9ACC93B38D}" type="slidenum">
              <a:rPr lang="en-US" smtClean="0"/>
              <a:pPr/>
              <a:t>‹#›</a:t>
            </a:fld>
            <a:endParaRPr lang="en-US"/>
          </a:p>
        </p:txBody>
      </p:sp>
      <p:sp>
        <p:nvSpPr>
          <p:cNvPr id="14" name="Subtitle 2"/>
          <p:cNvSpPr>
            <a:spLocks noGrp="1"/>
          </p:cNvSpPr>
          <p:nvPr>
            <p:ph type="subTitle" idx="1" hasCustomPrompt="1"/>
          </p:nvPr>
        </p:nvSpPr>
        <p:spPr>
          <a:xfrm>
            <a:off x="914400" y="3048000"/>
            <a:ext cx="10363200" cy="533400"/>
          </a:xfrm>
        </p:spPr>
        <p:txBody>
          <a:bodyPr>
            <a:normAutofit/>
          </a:bodyPr>
          <a:lstStyle>
            <a:lvl1pPr marL="0" indent="0" algn="ctr">
              <a:buNone/>
              <a:defRPr sz="2000" baseline="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398880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ight N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507871" y="0"/>
            <a:ext cx="11103146" cy="815354"/>
          </a:xfrm>
          <a:prstGeom prst="rect">
            <a:avLst/>
          </a:prstGeom>
        </p:spPr>
        <p:txBody>
          <a:bodyPr lIns="121725" tIns="60862" rIns="121725" bIns="60862" anchor="b" anchorCtr="0"/>
          <a:lstStyle>
            <a:lvl1pPr algn="l">
              <a:defRPr lang="en-US" sz="3960" b="0" i="0" cap="none" spc="-100" baseline="0" noProof="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l"/>
            <a:r>
              <a:rPr lang="en-US" noProof="0"/>
              <a:t>Click to edit Master title style</a:t>
            </a:r>
          </a:p>
        </p:txBody>
      </p:sp>
      <p:sp>
        <p:nvSpPr>
          <p:cNvPr id="5" name="TextBox 4">
            <a:extLst>
              <a:ext uri="{FF2B5EF4-FFF2-40B4-BE49-F238E27FC236}">
                <a16:creationId xmlns:a16="http://schemas.microsoft.com/office/drawing/2014/main" id="{F7B11559-621B-4FC6-A3AE-C51034EDC655}"/>
              </a:ext>
            </a:extLst>
          </p:cNvPr>
          <p:cNvSpPr txBox="1"/>
          <p:nvPr userDrawn="1"/>
        </p:nvSpPr>
        <p:spPr>
          <a:xfrm>
            <a:off x="5332655" y="6587512"/>
            <a:ext cx="1505119" cy="246221"/>
          </a:xfrm>
          <a:prstGeom prst="rect">
            <a:avLst/>
          </a:prstGeom>
          <a:noFill/>
        </p:spPr>
        <p:txBody>
          <a:bodyPr wrap="square" rtlCol="0">
            <a:spAutoFit/>
          </a:bodyPr>
          <a:lstStyle/>
          <a:p>
            <a:pPr algn="ctr" defTabSz="601055"/>
            <a:fld id="{75DDD321-A756-437E-B804-47E2E31E2786}" type="slidenum">
              <a:rPr lang="en-US" sz="990">
                <a:solidFill>
                  <a:srgbClr val="63666A"/>
                </a:solidFill>
                <a:latin typeface="Tahoma" panose="020B0604030504040204" pitchFamily="34" charset="0"/>
                <a:ea typeface="Tahoma" panose="020B0604030504040204" pitchFamily="34" charset="0"/>
                <a:cs typeface="Tahoma" panose="020B0604030504040204" pitchFamily="34" charset="0"/>
              </a:rPr>
              <a:pPr algn="ctr" defTabSz="601055"/>
              <a:t>‹#›</a:t>
            </a:fld>
            <a:endParaRPr lang="en-US" sz="990">
              <a:solidFill>
                <a:srgbClr val="63666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924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Placeholder 18"/>
          <p:cNvSpPr>
            <a:spLocks noGrp="1"/>
          </p:cNvSpPr>
          <p:nvPr>
            <p:ph type="title"/>
          </p:nvPr>
        </p:nvSpPr>
        <p:spPr>
          <a:xfrm>
            <a:off x="609600" y="366185"/>
            <a:ext cx="10972800" cy="1325033"/>
          </a:xfrm>
          <a:prstGeom prst="rect">
            <a:avLst/>
          </a:prstGeom>
        </p:spPr>
        <p:txBody>
          <a:bodyPr vert="horz" lIns="91440" tIns="45720" rIns="91440" bIns="45720" rtlCol="0" anchor="t">
            <a:normAutofit/>
          </a:bodyPr>
          <a:lstStyle>
            <a:lvl1pPr>
              <a:lnSpc>
                <a:spcPts val="4800"/>
              </a:lnSpc>
              <a:defRPr/>
            </a:lvl1pPr>
          </a:lstStyle>
          <a:p>
            <a:r>
              <a:rPr lang="en-US"/>
              <a:t>Click to edit Master title style</a:t>
            </a:r>
          </a:p>
        </p:txBody>
      </p:sp>
      <p:sp>
        <p:nvSpPr>
          <p:cNvPr id="4" name="Text Placeholder 3"/>
          <p:cNvSpPr>
            <a:spLocks noGrp="1"/>
          </p:cNvSpPr>
          <p:nvPr>
            <p:ph type="body" sz="quarter" idx="11"/>
          </p:nvPr>
        </p:nvSpPr>
        <p:spPr>
          <a:xfrm>
            <a:off x="609600" y="1901825"/>
            <a:ext cx="10972801" cy="4425950"/>
          </a:xfrm>
          <a:prstGeom prst="rect">
            <a:avLst/>
          </a:prstGeom>
        </p:spPr>
        <p:txBody>
          <a:bodyPr>
            <a:normAutofit/>
          </a:bodyPr>
          <a:lstStyle>
            <a:lvl1pPr>
              <a:lnSpc>
                <a:spcPct val="100000"/>
              </a:lnSpc>
              <a:defRPr sz="1800"/>
            </a:lvl1pPr>
            <a:lvl2pPr>
              <a:lnSpc>
                <a:spcPct val="100000"/>
              </a:lnSpc>
              <a:defRPr sz="1800"/>
            </a:lvl2pPr>
            <a:lvl3pPr>
              <a:lnSpc>
                <a:spcPct val="100000"/>
              </a:lnSpc>
              <a:defRPr sz="16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110673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cstate="print"/>
          <a:stretch>
            <a:fillRect/>
          </a:stretch>
        </p:blipFill>
        <p:spPr>
          <a:xfrm>
            <a:off x="105968" y="6217920"/>
            <a:ext cx="11980064" cy="640080"/>
          </a:xfrm>
          <a:prstGeom prst="rect">
            <a:avLst/>
          </a:prstGeom>
        </p:spPr>
      </p:pic>
      <p:sp>
        <p:nvSpPr>
          <p:cNvPr id="2" name="Title Placeholder 1"/>
          <p:cNvSpPr>
            <a:spLocks noGrp="1"/>
          </p:cNvSpPr>
          <p:nvPr>
            <p:ph type="title"/>
          </p:nvPr>
        </p:nvSpPr>
        <p:spPr>
          <a:xfrm>
            <a:off x="458403" y="81477"/>
            <a:ext cx="115824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603251" y="1600201"/>
            <a:ext cx="10979149" cy="4525963"/>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9291897" y="6339557"/>
            <a:ext cx="2844800"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37248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7" r:id="rId5"/>
    <p:sldLayoutId id="2147483654" r:id="rId6"/>
    <p:sldLayoutId id="2147483655" r:id="rId7"/>
    <p:sldLayoutId id="2147483658" r:id="rId8"/>
  </p:sldLayoutIdLst>
  <p:hf hdr="0"/>
  <p:txStyles>
    <p:titleStyle>
      <a:lvl1pPr algn="l" defTabSz="914400" rtl="0" eaLnBrk="1" latinLnBrk="0" hangingPunct="1">
        <a:lnSpc>
          <a:spcPts val="4000"/>
        </a:lnSpc>
        <a:spcBef>
          <a:spcPct val="0"/>
        </a:spcBef>
        <a:buNone/>
        <a:defRPr sz="3600" b="1" i="0" kern="1200" baseline="0">
          <a:solidFill>
            <a:srgbClr val="1946BA"/>
          </a:solidFill>
          <a:effectLst/>
          <a:latin typeface="Gill Sans MT" panose="020B0502020104020203" pitchFamily="34" charset="0"/>
          <a:ea typeface="+mj-ea"/>
          <a:cs typeface="+mj-cs"/>
        </a:defRPr>
      </a:lvl1pPr>
    </p:titleStyle>
    <p:bodyStyle>
      <a:lvl1pPr marL="228600" indent="-228600" algn="l" defTabSz="914400" rtl="0" eaLnBrk="1" latinLnBrk="0" hangingPunct="1">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ts val="26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ts val="22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dirty="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dirty="0">
              <a:solidFill>
                <a:srgbClr val="FFFFFF"/>
              </a:solidFill>
            </a:endParaRPr>
          </a:p>
        </p:txBody>
      </p:sp>
      <p:pic>
        <p:nvPicPr>
          <p:cNvPr id="9" name="Picture 8"/>
          <p:cNvPicPr>
            <a:picLocks noChangeAspect="1"/>
          </p:cNvPicPr>
          <p:nvPr userDrawn="1"/>
        </p:nvPicPr>
        <p:blipFill rotWithShape="1">
          <a:blip r:embed="rId8"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817172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25101" y="39104"/>
            <a:ext cx="10973598" cy="735400"/>
          </a:xfrm>
          <a:prstGeom prst="rect">
            <a:avLst/>
          </a:prstGeom>
          <a:noFill/>
          <a:ln>
            <a:noFill/>
          </a:ln>
        </p:spPr>
        <p:txBody>
          <a:bodyPr spcFirstLastPara="1" vert="horz" wrap="square" lIns="121900" tIns="60933" rIns="121900" bIns="60933" rtlCol="0" anchor="ctr" anchorCtr="0">
            <a:noAutofit/>
          </a:bodyPr>
          <a:lstStyle/>
          <a:p>
            <a:pPr algn="ctr"/>
            <a:r>
              <a:rPr lang="en-US" sz="2933" b="1" dirty="0"/>
              <a:t>CARB In-Use Locomotive Regulation</a:t>
            </a:r>
          </a:p>
        </p:txBody>
      </p:sp>
      <p:sp>
        <p:nvSpPr>
          <p:cNvPr id="125" name="Shape 125"/>
          <p:cNvSpPr txBox="1">
            <a:spLocks noGrp="1"/>
          </p:cNvSpPr>
          <p:nvPr>
            <p:ph idx="1"/>
          </p:nvPr>
        </p:nvSpPr>
        <p:spPr>
          <a:xfrm>
            <a:off x="126124" y="577390"/>
            <a:ext cx="11618059" cy="5311179"/>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Clr>
                <a:schemeClr val="dk1"/>
              </a:buClr>
              <a:buSzPts val="975"/>
              <a:buNone/>
            </a:pPr>
            <a:r>
              <a:rPr lang="en-US" sz="1600" b="1" dirty="0">
                <a:solidFill>
                  <a:schemeClr val="dk1"/>
                </a:solidFill>
                <a:latin typeface="Arial" panose="020B0604020202020204" pitchFamily="34" charset="0"/>
                <a:ea typeface="Arial"/>
                <a:cs typeface="Arial" panose="020B0604020202020204" pitchFamily="34" charset="0"/>
                <a:sym typeface="Arial"/>
              </a:rPr>
              <a:t>Abstract</a:t>
            </a:r>
            <a:r>
              <a:rPr lang="en-US" sz="1600" dirty="0">
                <a:solidFill>
                  <a:schemeClr val="dk1"/>
                </a:solidFill>
                <a:latin typeface="Arial" panose="020B0604020202020204" pitchFamily="34" charset="0"/>
                <a:ea typeface="Arial"/>
                <a:cs typeface="Arial" panose="020B0604020202020204" pitchFamily="34" charset="0"/>
                <a:sym typeface="Arial"/>
              </a:rPr>
              <a:t> </a:t>
            </a:r>
            <a:endParaRPr lang="en-US" sz="1600" dirty="0">
              <a:solidFill>
                <a:schemeClr val="dk1"/>
              </a:solidFill>
              <a:latin typeface="Arial" panose="020B0604020202020204" pitchFamily="34" charset="0"/>
              <a:cs typeface="Arial" panose="020B0604020202020204" pitchFamily="34" charset="0"/>
              <a:sym typeface="Arial"/>
            </a:endParaRP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CARB Board Approved an In-Use Locomotive Emissions Regulation on April 27, 2023</a:t>
            </a: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California Office of Administrative Law Review =&gt; publication October 2023, effective January 1, 2024</a:t>
            </a: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This LMOA paper gives an overview of major aspects of the regulation</a:t>
            </a: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Will have major impact on the California locomotive fleet </a:t>
            </a:r>
          </a:p>
          <a:p>
            <a:pPr marL="288925" indent="-171450">
              <a:lnSpc>
                <a:spcPct val="100000"/>
              </a:lnSpc>
              <a:spcBef>
                <a:spcPts val="0"/>
              </a:spcBef>
              <a:buSzPts val="1100"/>
            </a:pPr>
            <a:endParaRPr lang="en-US" sz="1400" b="1"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600" b="1" dirty="0">
                <a:solidFill>
                  <a:schemeClr val="dk1"/>
                </a:solidFill>
                <a:latin typeface="Arial" panose="020B0604020202020204" pitchFamily="34" charset="0"/>
                <a:cs typeface="Arial" panose="020B0604020202020204" pitchFamily="34" charset="0"/>
                <a:sym typeface="Arial"/>
              </a:rPr>
              <a:t>Background</a:t>
            </a:r>
          </a:p>
          <a:p>
            <a:pPr marL="288925" indent="-171450">
              <a:lnSpc>
                <a:spcPct val="100000"/>
              </a:lnSpc>
              <a:spcBef>
                <a:spcPts val="0"/>
              </a:spcBef>
              <a:buSzPts val="1300"/>
            </a:pPr>
            <a:r>
              <a:rPr lang="en-US" sz="1400" dirty="0">
                <a:solidFill>
                  <a:schemeClr val="dk1"/>
                </a:solidFill>
                <a:latin typeface="Arial" panose="020B0604020202020204" pitchFamily="34" charset="0"/>
                <a:cs typeface="Arial" panose="020B0604020202020204" pitchFamily="34" charset="0"/>
                <a:sym typeface="Arial"/>
              </a:rPr>
              <a:t>Applies to </a:t>
            </a:r>
            <a:r>
              <a:rPr lang="en-US" sz="1400" i="1" dirty="0">
                <a:solidFill>
                  <a:schemeClr val="dk1"/>
                </a:solidFill>
                <a:latin typeface="Arial" panose="020B0604020202020204" pitchFamily="34" charset="0"/>
                <a:cs typeface="Arial" panose="020B0604020202020204" pitchFamily="34" charset="0"/>
                <a:sym typeface="Arial"/>
              </a:rPr>
              <a:t>“any Locomotive Operator that Operates a Locomotive in the State of California” </a:t>
            </a:r>
          </a:p>
          <a:p>
            <a:pPr marL="288925" indent="-171450">
              <a:lnSpc>
                <a:spcPct val="100000"/>
              </a:lnSpc>
              <a:spcBef>
                <a:spcPts val="0"/>
              </a:spcBef>
              <a:buSzPts val="1300"/>
            </a:pPr>
            <a:r>
              <a:rPr lang="en-US" sz="1400" dirty="0">
                <a:solidFill>
                  <a:schemeClr val="dk1"/>
                </a:solidFill>
                <a:latin typeface="Arial" panose="020B0604020202020204" pitchFamily="34" charset="0"/>
                <a:cs typeface="Arial" panose="020B0604020202020204" pitchFamily="34" charset="0"/>
                <a:sym typeface="Arial"/>
              </a:rPr>
              <a:t>Four major components of the regulation</a:t>
            </a:r>
          </a:p>
          <a:p>
            <a:pPr marL="746114" lvl="1" indent="-171450">
              <a:lnSpc>
                <a:spcPct val="100000"/>
              </a:lnSpc>
              <a:spcBef>
                <a:spcPts val="0"/>
              </a:spcBef>
              <a:buSzPts val="1300"/>
            </a:pPr>
            <a:r>
              <a:rPr lang="en-US" sz="1400" b="1" dirty="0">
                <a:solidFill>
                  <a:schemeClr val="dk1"/>
                </a:solidFill>
                <a:latin typeface="Arial" panose="020B0604020202020204" pitchFamily="34" charset="0"/>
                <a:cs typeface="Arial" panose="020B0604020202020204" pitchFamily="34" charset="0"/>
                <a:sym typeface="Arial"/>
              </a:rPr>
              <a:t>Spending Account</a:t>
            </a:r>
            <a:r>
              <a:rPr lang="en-US" sz="1400" dirty="0">
                <a:solidFill>
                  <a:schemeClr val="dk1"/>
                </a:solidFill>
                <a:latin typeface="Arial" panose="020B0604020202020204" pitchFamily="34" charset="0"/>
                <a:cs typeface="Arial" panose="020B0604020202020204" pitchFamily="34" charset="0"/>
                <a:sym typeface="Arial"/>
              </a:rPr>
              <a:t> – Railroads pay a “use fee” into an RR-held escrow based on MWh x EPA Tier, with $ going to fund cleaner &amp; “Zero Emission” locomotives</a:t>
            </a:r>
          </a:p>
          <a:p>
            <a:pPr marL="746114" lvl="1" indent="-171450">
              <a:lnSpc>
                <a:spcPct val="100000"/>
              </a:lnSpc>
              <a:spcBef>
                <a:spcPts val="0"/>
              </a:spcBef>
              <a:buSzPts val="1300"/>
            </a:pPr>
            <a:r>
              <a:rPr lang="en-US" sz="1400" b="1" dirty="0">
                <a:solidFill>
                  <a:schemeClr val="dk1"/>
                </a:solidFill>
                <a:latin typeface="Arial" panose="020B0604020202020204" pitchFamily="34" charset="0"/>
                <a:cs typeface="Arial" panose="020B0604020202020204" pitchFamily="34" charset="0"/>
                <a:sym typeface="Arial"/>
              </a:rPr>
              <a:t>Bans older locomotives </a:t>
            </a:r>
            <a:r>
              <a:rPr lang="en-US" sz="1400" dirty="0">
                <a:solidFill>
                  <a:schemeClr val="dk1"/>
                </a:solidFill>
                <a:latin typeface="Arial" panose="020B0604020202020204" pitchFamily="34" charset="0"/>
                <a:cs typeface="Arial" panose="020B0604020202020204" pitchFamily="34" charset="0"/>
                <a:sym typeface="Arial"/>
              </a:rPr>
              <a:t>– starting 2030, any locomotive older than 23 years not permitted to operate in California (T1+ SD70M or AC4400 loco built in 2003 = banned)</a:t>
            </a:r>
          </a:p>
          <a:p>
            <a:pPr marL="746114" lvl="1" indent="-171450">
              <a:lnSpc>
                <a:spcPct val="100000"/>
              </a:lnSpc>
              <a:spcBef>
                <a:spcPts val="0"/>
              </a:spcBef>
              <a:buSzPts val="1300"/>
            </a:pPr>
            <a:r>
              <a:rPr lang="en-US" sz="1400" b="1" dirty="0">
                <a:solidFill>
                  <a:schemeClr val="dk1"/>
                </a:solidFill>
                <a:latin typeface="Arial" panose="020B0604020202020204" pitchFamily="34" charset="0"/>
                <a:cs typeface="Arial" panose="020B0604020202020204" pitchFamily="34" charset="0"/>
                <a:sym typeface="Arial"/>
              </a:rPr>
              <a:t>Idling Requirements</a:t>
            </a:r>
            <a:r>
              <a:rPr lang="en-US" sz="1400" dirty="0">
                <a:solidFill>
                  <a:schemeClr val="dk1"/>
                </a:solidFill>
                <a:latin typeface="Arial" panose="020B0604020202020204" pitchFamily="34" charset="0"/>
                <a:cs typeface="Arial" panose="020B0604020202020204" pitchFamily="34" charset="0"/>
                <a:sym typeface="Arial"/>
              </a:rPr>
              <a:t>: Any Idling event of more than 30-minutes with the locomotive stationary needs to be reported to CARB (where, when, why, for how long)</a:t>
            </a:r>
          </a:p>
          <a:p>
            <a:pPr marL="746114" lvl="1" indent="-171450">
              <a:lnSpc>
                <a:spcPct val="100000"/>
              </a:lnSpc>
              <a:spcBef>
                <a:spcPts val="0"/>
              </a:spcBef>
              <a:buSzPts val="1300"/>
            </a:pPr>
            <a:r>
              <a:rPr lang="en-US" sz="1400" b="1" dirty="0">
                <a:solidFill>
                  <a:schemeClr val="dk1"/>
                </a:solidFill>
                <a:latin typeface="Arial" panose="020B0604020202020204" pitchFamily="34" charset="0"/>
                <a:cs typeface="Arial" panose="020B0604020202020204" pitchFamily="34" charset="0"/>
                <a:sym typeface="Arial"/>
              </a:rPr>
              <a:t>Locomotive Registration Requirements</a:t>
            </a:r>
            <a:r>
              <a:rPr lang="en-US" sz="1400" dirty="0">
                <a:solidFill>
                  <a:schemeClr val="dk1"/>
                </a:solidFill>
                <a:latin typeface="Arial" panose="020B0604020202020204" pitchFamily="34" charset="0"/>
                <a:cs typeface="Arial" panose="020B0604020202020204" pitchFamily="34" charset="0"/>
                <a:sym typeface="Arial"/>
              </a:rPr>
              <a:t>: Any locomotive operated in California needs to be registered with CARB. ($175 per loco/year administrative fee)</a:t>
            </a:r>
          </a:p>
          <a:p>
            <a:pPr marL="288925" indent="-171450">
              <a:lnSpc>
                <a:spcPct val="100000"/>
              </a:lnSpc>
              <a:spcBef>
                <a:spcPts val="0"/>
              </a:spcBef>
              <a:buSzPts val="1300"/>
            </a:pPr>
            <a:endParaRPr lang="en-US" sz="1400"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600" b="1" dirty="0">
                <a:solidFill>
                  <a:schemeClr val="dk1"/>
                </a:solidFill>
                <a:latin typeface="Arial" panose="020B0604020202020204" pitchFamily="34" charset="0"/>
                <a:cs typeface="Arial" panose="020B0604020202020204" pitchFamily="34" charset="0"/>
                <a:sym typeface="Arial"/>
              </a:rPr>
              <a:t>Conclusion</a:t>
            </a:r>
            <a:r>
              <a:rPr lang="en-US" sz="1400" b="1" dirty="0">
                <a:solidFill>
                  <a:schemeClr val="dk1"/>
                </a:solidFill>
                <a:latin typeface="Arial" panose="020B0604020202020204" pitchFamily="34" charset="0"/>
                <a:cs typeface="Arial" panose="020B0604020202020204" pitchFamily="34" charset="0"/>
                <a:sym typeface="Arial"/>
              </a:rPr>
              <a:t> </a:t>
            </a:r>
            <a:endParaRPr lang="en-US" sz="1400" dirty="0">
              <a:solidFill>
                <a:schemeClr val="dk1"/>
              </a:solidFill>
              <a:latin typeface="Arial" panose="020B0604020202020204" pitchFamily="34" charset="0"/>
              <a:cs typeface="Arial" panose="020B0604020202020204" pitchFamily="34" charset="0"/>
              <a:sym typeface="Arial"/>
            </a:endParaRPr>
          </a:p>
          <a:p>
            <a:pPr marL="288925" indent="-171450">
              <a:lnSpc>
                <a:spcPct val="100000"/>
              </a:lnSpc>
              <a:spcBef>
                <a:spcPts val="0"/>
              </a:spcBef>
              <a:buSzPts val="1300"/>
            </a:pPr>
            <a:r>
              <a:rPr lang="en-US" sz="1400" dirty="0">
                <a:solidFill>
                  <a:schemeClr val="dk1"/>
                </a:solidFill>
                <a:latin typeface="Arial" panose="020B0604020202020204" pitchFamily="34" charset="0"/>
                <a:ea typeface="Arial"/>
                <a:cs typeface="Arial" panose="020B0604020202020204" pitchFamily="34" charset="0"/>
                <a:sym typeface="Arial"/>
              </a:rPr>
              <a:t>CARB in-use locomotive regulations are intended to rapidly clean up locomotive constituent emissions in California</a:t>
            </a: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Will have major impact on the California locomotive fleet (as intended by CARB) </a:t>
            </a:r>
          </a:p>
          <a:p>
            <a:pPr marL="0" indent="0">
              <a:lnSpc>
                <a:spcPct val="100000"/>
              </a:lnSpc>
              <a:spcBef>
                <a:spcPts val="0"/>
              </a:spcBef>
              <a:buSzPts val="1300"/>
              <a:buNone/>
            </a:pPr>
            <a:endParaRPr lang="en-US" sz="1400" b="1" dirty="0">
              <a:solidFill>
                <a:schemeClr val="dk1"/>
              </a:solidFill>
              <a:latin typeface="Arial" panose="020B0604020202020204" pitchFamily="34" charset="0"/>
              <a:ea typeface="Arial"/>
              <a:cs typeface="Arial" panose="020B0604020202020204" pitchFamily="34" charset="0"/>
              <a:sym typeface="Arial"/>
            </a:endParaRPr>
          </a:p>
          <a:p>
            <a:pPr marL="0" indent="0">
              <a:lnSpc>
                <a:spcPct val="100000"/>
              </a:lnSpc>
              <a:spcBef>
                <a:spcPts val="0"/>
              </a:spcBef>
              <a:buSzPts val="1300"/>
              <a:buNone/>
            </a:pPr>
            <a:r>
              <a:rPr lang="en-US" sz="1600" b="1" dirty="0">
                <a:solidFill>
                  <a:schemeClr val="dk1"/>
                </a:solidFill>
                <a:latin typeface="Arial" panose="020B0604020202020204" pitchFamily="34" charset="0"/>
                <a:ea typeface="Arial"/>
                <a:cs typeface="Arial" panose="020B0604020202020204" pitchFamily="34" charset="0"/>
                <a:sym typeface="Arial"/>
              </a:rPr>
              <a:t>Recommendations</a:t>
            </a:r>
          </a:p>
          <a:p>
            <a:pPr>
              <a:lnSpc>
                <a:spcPct val="100000"/>
              </a:lnSpc>
              <a:spcBef>
                <a:spcPts val="0"/>
              </a:spcBef>
              <a:buSzPts val="1300"/>
            </a:pPr>
            <a:r>
              <a:rPr lang="en-US" sz="1600" dirty="0">
                <a:solidFill>
                  <a:schemeClr val="dk1"/>
                </a:solidFill>
                <a:latin typeface="Arial" panose="020B0604020202020204" pitchFamily="34" charset="0"/>
                <a:ea typeface="Arial"/>
                <a:cs typeface="Arial" panose="020B0604020202020204" pitchFamily="34" charset="0"/>
                <a:sym typeface="Arial"/>
              </a:rPr>
              <a:t>“Know the law” – plan accordingly</a:t>
            </a:r>
          </a:p>
          <a:p>
            <a:pPr>
              <a:lnSpc>
                <a:spcPct val="100000"/>
              </a:lnSpc>
              <a:spcBef>
                <a:spcPts val="0"/>
              </a:spcBef>
              <a:buSzPts val="1300"/>
            </a:pPr>
            <a:endParaRPr lang="en-US" sz="1600" dirty="0">
              <a:solidFill>
                <a:schemeClr val="dk1"/>
              </a:solidFill>
              <a:latin typeface="Arial" panose="020B0604020202020204" pitchFamily="34" charset="0"/>
              <a:ea typeface="Arial"/>
              <a:cs typeface="Arial" panose="020B0604020202020204" pitchFamily="34" charset="0"/>
              <a:sym typeface="Arial"/>
            </a:endParaRPr>
          </a:p>
          <a:p>
            <a:pPr marL="288925" indent="-171450">
              <a:lnSpc>
                <a:spcPct val="95000"/>
              </a:lnSpc>
              <a:spcBef>
                <a:spcPts val="0"/>
              </a:spcBef>
              <a:buSzPts val="1100"/>
            </a:pPr>
            <a:endParaRPr lang="en-US" sz="1400" dirty="0">
              <a:solidFill>
                <a:schemeClr val="dk1"/>
              </a:solidFill>
              <a:latin typeface="Arial" panose="020B0604020202020204" pitchFamily="34" charset="0"/>
              <a:cs typeface="Arial" panose="020B0604020202020204" pitchFamily="34" charset="0"/>
              <a:sym typeface="Arial"/>
            </a:endParaRPr>
          </a:p>
        </p:txBody>
      </p:sp>
      <p:sp>
        <p:nvSpPr>
          <p:cNvPr id="126" name="Shape 126"/>
          <p:cNvSpPr txBox="1"/>
          <p:nvPr/>
        </p:nvSpPr>
        <p:spPr>
          <a:xfrm>
            <a:off x="3747200" y="6467458"/>
            <a:ext cx="4787200" cy="39054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333" kern="0" dirty="0">
                <a:solidFill>
                  <a:srgbClr val="000000"/>
                </a:solidFill>
                <a:latin typeface="Arial"/>
                <a:cs typeface="Arial"/>
                <a:sym typeface="Arial"/>
              </a:rPr>
              <a:t>  Fuel, Lube, and Environmental Committee 2024</a:t>
            </a:r>
          </a:p>
        </p:txBody>
      </p:sp>
      <p:pic>
        <p:nvPicPr>
          <p:cNvPr id="9" name="Picture 8">
            <a:extLst>
              <a:ext uri="{FF2B5EF4-FFF2-40B4-BE49-F238E27FC236}">
                <a16:creationId xmlns:a16="http://schemas.microsoft.com/office/drawing/2014/main" id="{FA10D5D3-A255-4333-AA8F-5459F52DC682}"/>
              </a:ext>
            </a:extLst>
          </p:cNvPr>
          <p:cNvPicPr>
            <a:picLocks noChangeAspect="1"/>
          </p:cNvPicPr>
          <p:nvPr/>
        </p:nvPicPr>
        <p:blipFill>
          <a:blip r:embed="rId3"/>
          <a:stretch>
            <a:fillRect/>
          </a:stretch>
        </p:blipFill>
        <p:spPr>
          <a:xfrm>
            <a:off x="10271176" y="4991365"/>
            <a:ext cx="1696170" cy="461004"/>
          </a:xfrm>
          <a:prstGeom prst="rect">
            <a:avLst/>
          </a:prstGeom>
        </p:spPr>
      </p:pic>
      <p:sp>
        <p:nvSpPr>
          <p:cNvPr id="123" name="Shape 123"/>
          <p:cNvSpPr txBox="1">
            <a:spLocks noGrp="1"/>
          </p:cNvSpPr>
          <p:nvPr>
            <p:ph type="sldNum" sz="quarter" idx="12"/>
          </p:nvPr>
        </p:nvSpPr>
        <p:spPr>
          <a:xfrm>
            <a:off x="4629869" y="5398051"/>
            <a:ext cx="3703456" cy="709989"/>
          </a:xfrm>
          <a:prstGeom prst="rect">
            <a:avLst/>
          </a:prstGeom>
          <a:noFill/>
          <a:ln>
            <a:solidFill>
              <a:schemeClr val="accent5"/>
            </a:solidFill>
          </a:ln>
        </p:spPr>
        <p:txBody>
          <a:bodyPr spcFirstLastPara="1" vert="horz" wrap="square" lIns="121900" tIns="60933" rIns="121900" bIns="60933" rtlCol="0" anchor="ctr" anchorCtr="0">
            <a:noAutofit/>
          </a:bodyPr>
          <a:lstStyle/>
          <a:p>
            <a:pPr lvl="0" algn="ctr">
              <a:buClr>
                <a:prstClr val="black"/>
              </a:buClr>
              <a:buSzPts val="1000"/>
              <a:defRPr/>
            </a:pPr>
            <a:r>
              <a:rPr lang="en-US" dirty="0">
                <a:solidFill>
                  <a:prstClr val="black"/>
                </a:solidFill>
              </a:rPr>
              <a:t>Steven Fritz - Southwest Research Institute (SwRI)</a:t>
            </a:r>
          </a:p>
          <a:p>
            <a:pPr lvl="0" algn="ctr">
              <a:buClr>
                <a:prstClr val="black"/>
              </a:buClr>
              <a:buSzPts val="1000"/>
              <a:defRPr/>
            </a:pPr>
            <a:r>
              <a:rPr lang="en-US" dirty="0">
                <a:solidFill>
                  <a:prstClr val="black"/>
                </a:solidFill>
              </a:rPr>
              <a:t>Brett Amen – Union Pacific Railroad</a:t>
            </a:r>
          </a:p>
          <a:p>
            <a:pPr lvl="0" algn="ctr">
              <a:buClr>
                <a:prstClr val="black"/>
              </a:buClr>
              <a:buSzPts val="1000"/>
              <a:defRPr/>
            </a:pPr>
            <a:r>
              <a:rPr lang="en-US" dirty="0">
                <a:solidFill>
                  <a:prstClr val="black"/>
                </a:solidFill>
              </a:rPr>
              <a:t>Justin Hwang – California Air Resources Board </a:t>
            </a:r>
          </a:p>
        </p:txBody>
      </p:sp>
      <p:pic>
        <p:nvPicPr>
          <p:cNvPr id="7" name="Picture 6">
            <a:extLst>
              <a:ext uri="{FF2B5EF4-FFF2-40B4-BE49-F238E27FC236}">
                <a16:creationId xmlns:a16="http://schemas.microsoft.com/office/drawing/2014/main" id="{B223D981-AD5F-E417-FD8F-7857BB4DB729}"/>
              </a:ext>
            </a:extLst>
          </p:cNvPr>
          <p:cNvPicPr>
            <a:picLocks noChangeAspect="1"/>
          </p:cNvPicPr>
          <p:nvPr/>
        </p:nvPicPr>
        <p:blipFill>
          <a:blip r:embed="rId4"/>
          <a:stretch>
            <a:fillRect/>
          </a:stretch>
        </p:blipFill>
        <p:spPr>
          <a:xfrm>
            <a:off x="9541613" y="4866872"/>
            <a:ext cx="707445" cy="709989"/>
          </a:xfrm>
          <a:prstGeom prst="rect">
            <a:avLst/>
          </a:prstGeom>
        </p:spPr>
      </p:pic>
      <p:pic>
        <p:nvPicPr>
          <p:cNvPr id="3" name="Picture 2">
            <a:extLst>
              <a:ext uri="{FF2B5EF4-FFF2-40B4-BE49-F238E27FC236}">
                <a16:creationId xmlns:a16="http://schemas.microsoft.com/office/drawing/2014/main" id="{C1412CD0-D33C-4A58-27B4-5341FA15B05E}"/>
              </a:ext>
            </a:extLst>
          </p:cNvPr>
          <p:cNvPicPr>
            <a:picLocks noChangeAspect="1"/>
          </p:cNvPicPr>
          <p:nvPr/>
        </p:nvPicPr>
        <p:blipFill>
          <a:blip r:embed="rId5"/>
          <a:stretch>
            <a:fillRect/>
          </a:stretch>
        </p:blipFill>
        <p:spPr>
          <a:xfrm>
            <a:off x="9702083" y="5644128"/>
            <a:ext cx="2042100" cy="409230"/>
          </a:xfrm>
          <a:prstGeom prst="rect">
            <a:avLst/>
          </a:prstGeom>
        </p:spPr>
      </p:pic>
    </p:spTree>
    <p:extLst>
      <p:ext uri="{BB962C8B-B14F-4D97-AF65-F5344CB8AC3E}">
        <p14:creationId xmlns:p14="http://schemas.microsoft.com/office/powerpoint/2010/main" val="410022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47817" y="28953"/>
            <a:ext cx="10973598" cy="735400"/>
          </a:xfrm>
          <a:prstGeom prst="rect">
            <a:avLst/>
          </a:prstGeom>
          <a:noFill/>
          <a:ln>
            <a:noFill/>
          </a:ln>
        </p:spPr>
        <p:txBody>
          <a:bodyPr spcFirstLastPara="1" vert="horz" wrap="square" lIns="121900" tIns="60933" rIns="121900" bIns="60933" rtlCol="0" anchor="ctr" anchorCtr="0">
            <a:noAutofit/>
          </a:bodyPr>
          <a:lstStyle/>
          <a:p>
            <a:pPr algn="ctr"/>
            <a:r>
              <a:rPr lang="en-US" sz="2933" b="1" dirty="0"/>
              <a:t>T4 Locomotive Incentive Grant Funding</a:t>
            </a:r>
          </a:p>
        </p:txBody>
      </p:sp>
      <p:sp>
        <p:nvSpPr>
          <p:cNvPr id="125" name="Shape 125"/>
          <p:cNvSpPr txBox="1">
            <a:spLocks noGrp="1"/>
          </p:cNvSpPr>
          <p:nvPr>
            <p:ph idx="1"/>
          </p:nvPr>
        </p:nvSpPr>
        <p:spPr>
          <a:xfrm>
            <a:off x="126124" y="573880"/>
            <a:ext cx="11618059" cy="5311179"/>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Clr>
                <a:schemeClr val="dk1"/>
              </a:buClr>
              <a:buSzPts val="975"/>
              <a:buNone/>
            </a:pPr>
            <a:r>
              <a:rPr lang="en-US" sz="1600" b="1" dirty="0">
                <a:solidFill>
                  <a:schemeClr val="dk1"/>
                </a:solidFill>
                <a:latin typeface="Arial" panose="020B0604020202020204" pitchFamily="34" charset="0"/>
                <a:ea typeface="Arial"/>
                <a:cs typeface="Arial" panose="020B0604020202020204" pitchFamily="34" charset="0"/>
                <a:sym typeface="Arial"/>
              </a:rPr>
              <a:t>Abstract</a:t>
            </a:r>
            <a:r>
              <a:rPr lang="en-US" sz="1600" dirty="0">
                <a:solidFill>
                  <a:schemeClr val="dk1"/>
                </a:solidFill>
                <a:latin typeface="Arial" panose="020B0604020202020204" pitchFamily="34" charset="0"/>
                <a:ea typeface="Arial"/>
                <a:cs typeface="Arial" panose="020B0604020202020204" pitchFamily="34" charset="0"/>
                <a:sym typeface="Arial"/>
              </a:rPr>
              <a:t> </a:t>
            </a:r>
            <a:endParaRPr lang="en-US" sz="1600" dirty="0">
              <a:solidFill>
                <a:schemeClr val="dk1"/>
              </a:solidFill>
              <a:latin typeface="Arial" panose="020B0604020202020204" pitchFamily="34" charset="0"/>
              <a:cs typeface="Arial" panose="020B0604020202020204" pitchFamily="34" charset="0"/>
              <a:sym typeface="Arial"/>
            </a:endParaRP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Several incentive grant funding programs available to facilitate turnover of legacy locomotive fleet to T4</a:t>
            </a: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CARB In-Use Locomotive Regulation should accelerate T4 locomotive options</a:t>
            </a: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This LMOA paper reviews a sample of incentive grant funding programs available mid-2024</a:t>
            </a:r>
          </a:p>
          <a:p>
            <a:pPr marL="288925" indent="-171450">
              <a:lnSpc>
                <a:spcPct val="100000"/>
              </a:lnSpc>
              <a:spcBef>
                <a:spcPts val="0"/>
              </a:spcBef>
              <a:buSzPts val="1100"/>
            </a:pPr>
            <a:r>
              <a:rPr lang="en-US" sz="1400" dirty="0">
                <a:solidFill>
                  <a:schemeClr val="dk1"/>
                </a:solidFill>
                <a:latin typeface="Arial" panose="020B0604020202020204" pitchFamily="34" charset="0"/>
                <a:cs typeface="Arial" panose="020B0604020202020204" pitchFamily="34" charset="0"/>
                <a:sym typeface="Arial"/>
              </a:rPr>
              <a:t>Emphasizes what “strings are attached” to grant funds</a:t>
            </a:r>
          </a:p>
          <a:p>
            <a:pPr marL="0" indent="0">
              <a:lnSpc>
                <a:spcPct val="100000"/>
              </a:lnSpc>
              <a:spcBef>
                <a:spcPts val="0"/>
              </a:spcBef>
              <a:buSzPts val="1300"/>
              <a:buNone/>
            </a:pPr>
            <a:endParaRPr lang="en-US" sz="1400" b="1"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600" b="1" dirty="0">
                <a:solidFill>
                  <a:schemeClr val="dk1"/>
                </a:solidFill>
                <a:latin typeface="Arial" panose="020B0604020202020204" pitchFamily="34" charset="0"/>
                <a:cs typeface="Arial" panose="020B0604020202020204" pitchFamily="34" charset="0"/>
                <a:sym typeface="Arial"/>
              </a:rPr>
              <a:t>Background</a:t>
            </a:r>
          </a:p>
          <a:p>
            <a:pPr marL="288925" indent="-171450">
              <a:lnSpc>
                <a:spcPct val="100000"/>
              </a:lnSpc>
              <a:spcBef>
                <a:spcPts val="0"/>
              </a:spcBef>
              <a:buSzPts val="1300"/>
            </a:pPr>
            <a:r>
              <a:rPr lang="en-US" sz="1400" dirty="0">
                <a:solidFill>
                  <a:schemeClr val="dk1"/>
                </a:solidFill>
                <a:latin typeface="Arial" panose="020B0604020202020204" pitchFamily="34" charset="0"/>
                <a:cs typeface="Arial" panose="020B0604020202020204" pitchFamily="34" charset="0"/>
                <a:sym typeface="Arial"/>
              </a:rPr>
              <a:t>EPA and CARB awareness of lower-than-expected locomotive turnover rate to cleaner locomotives</a:t>
            </a:r>
          </a:p>
          <a:p>
            <a:pPr marL="288925" indent="-171450">
              <a:lnSpc>
                <a:spcPct val="100000"/>
              </a:lnSpc>
              <a:spcBef>
                <a:spcPts val="0"/>
              </a:spcBef>
              <a:buSzPts val="1300"/>
            </a:pPr>
            <a:r>
              <a:rPr lang="en-US" sz="1400" dirty="0">
                <a:solidFill>
                  <a:schemeClr val="dk1"/>
                </a:solidFill>
                <a:latin typeface="Arial" panose="020B0604020202020204" pitchFamily="34" charset="0"/>
                <a:cs typeface="Arial" panose="020B0604020202020204" pitchFamily="34" charset="0"/>
                <a:sym typeface="Arial"/>
              </a:rPr>
              <a:t>CARB In-Use Locomotive Regulation designed to significantly accelerate legacy locomotive turnover &amp; cleanup</a:t>
            </a:r>
          </a:p>
          <a:p>
            <a:pPr marL="288925" indent="-171450">
              <a:lnSpc>
                <a:spcPct val="100000"/>
              </a:lnSpc>
              <a:spcBef>
                <a:spcPts val="0"/>
              </a:spcBef>
              <a:buSzPts val="1300"/>
            </a:pPr>
            <a:r>
              <a:rPr lang="en-US" sz="1400" dirty="0">
                <a:solidFill>
                  <a:schemeClr val="dk1"/>
                </a:solidFill>
                <a:latin typeface="Arial" panose="020B0604020202020204" pitchFamily="34" charset="0"/>
                <a:cs typeface="Arial" panose="020B0604020202020204" pitchFamily="34" charset="0"/>
                <a:sym typeface="Arial"/>
              </a:rPr>
              <a:t>Locomotive replacement to T4 is recognized as an attractive and cost-effective source of NOx reduction</a:t>
            </a:r>
          </a:p>
          <a:p>
            <a:pPr marL="288925" indent="-171450">
              <a:lnSpc>
                <a:spcPct val="100000"/>
              </a:lnSpc>
              <a:spcBef>
                <a:spcPts val="0"/>
              </a:spcBef>
              <a:buSzPts val="1300"/>
            </a:pPr>
            <a:r>
              <a:rPr lang="en-US" sz="1400" dirty="0">
                <a:solidFill>
                  <a:schemeClr val="dk1"/>
                </a:solidFill>
                <a:latin typeface="Arial" panose="020B0604020202020204" pitchFamily="34" charset="0"/>
                <a:cs typeface="Arial" panose="020B0604020202020204" pitchFamily="34" charset="0"/>
                <a:sym typeface="Arial"/>
              </a:rPr>
              <a:t>Several Federal, State, and NOx Mitigation grant programs to incentivize locomotive replacement with T4</a:t>
            </a:r>
          </a:p>
          <a:p>
            <a:pPr marL="288925" indent="-171450">
              <a:lnSpc>
                <a:spcPct val="100000"/>
              </a:lnSpc>
              <a:spcBef>
                <a:spcPts val="0"/>
              </a:spcBef>
              <a:buSzPts val="1300"/>
            </a:pPr>
            <a:r>
              <a:rPr lang="en-US" sz="1400" dirty="0">
                <a:solidFill>
                  <a:schemeClr val="dk1"/>
                </a:solidFill>
                <a:latin typeface="Arial" panose="020B0604020202020204" pitchFamily="34" charset="0"/>
                <a:cs typeface="Arial" panose="020B0604020202020204" pitchFamily="34" charset="0"/>
                <a:sym typeface="Arial"/>
              </a:rPr>
              <a:t>Grants come with a significant amount of bureaucracy, administrative work, and reporting, and can extend project timelines</a:t>
            </a:r>
          </a:p>
          <a:p>
            <a:pPr marL="288925" indent="-171450">
              <a:lnSpc>
                <a:spcPct val="100000"/>
              </a:lnSpc>
              <a:spcBef>
                <a:spcPts val="0"/>
              </a:spcBef>
              <a:buSzPts val="1300"/>
            </a:pPr>
            <a:endParaRPr lang="en-US" sz="1400"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600" b="1" dirty="0">
                <a:solidFill>
                  <a:schemeClr val="dk1"/>
                </a:solidFill>
                <a:latin typeface="Arial" panose="020B0604020202020204" pitchFamily="34" charset="0"/>
                <a:cs typeface="Arial" panose="020B0604020202020204" pitchFamily="34" charset="0"/>
                <a:sym typeface="Arial"/>
              </a:rPr>
              <a:t>Conclusion</a:t>
            </a:r>
            <a:r>
              <a:rPr lang="en-US" sz="1400" b="1" dirty="0">
                <a:solidFill>
                  <a:schemeClr val="dk1"/>
                </a:solidFill>
                <a:latin typeface="Arial" panose="020B0604020202020204" pitchFamily="34" charset="0"/>
                <a:cs typeface="Arial" panose="020B0604020202020204" pitchFamily="34" charset="0"/>
                <a:sym typeface="Arial"/>
              </a:rPr>
              <a:t> </a:t>
            </a:r>
            <a:endParaRPr lang="en-US" sz="1400" dirty="0">
              <a:solidFill>
                <a:schemeClr val="dk1"/>
              </a:solidFill>
              <a:latin typeface="Arial" panose="020B0604020202020204" pitchFamily="34" charset="0"/>
              <a:cs typeface="Arial" panose="020B0604020202020204" pitchFamily="34" charset="0"/>
              <a:sym typeface="Arial"/>
            </a:endParaRPr>
          </a:p>
          <a:p>
            <a:pPr marL="288925" indent="-171450">
              <a:lnSpc>
                <a:spcPct val="100000"/>
              </a:lnSpc>
              <a:spcBef>
                <a:spcPts val="0"/>
              </a:spcBef>
              <a:buSzPts val="1300"/>
            </a:pPr>
            <a:r>
              <a:rPr lang="en-US" sz="1400" dirty="0">
                <a:solidFill>
                  <a:schemeClr val="dk1"/>
                </a:solidFill>
                <a:latin typeface="Arial" panose="020B0604020202020204" pitchFamily="34" charset="0"/>
                <a:ea typeface="Arial"/>
                <a:cs typeface="Arial" panose="020B0604020202020204" pitchFamily="34" charset="0"/>
                <a:sym typeface="Arial"/>
              </a:rPr>
              <a:t>CARB in-use locomotive regulations are intended to rapidly clean up locomotive constituent emissions in California and incentive grants will play a part</a:t>
            </a:r>
          </a:p>
          <a:p>
            <a:pPr marL="288925" indent="-171450">
              <a:lnSpc>
                <a:spcPct val="100000"/>
              </a:lnSpc>
              <a:spcBef>
                <a:spcPts val="0"/>
              </a:spcBef>
              <a:buSzPts val="1300"/>
            </a:pPr>
            <a:r>
              <a:rPr lang="en-US" sz="1400" dirty="0">
                <a:solidFill>
                  <a:schemeClr val="dk1"/>
                </a:solidFill>
                <a:latin typeface="Arial" panose="020B0604020202020204" pitchFamily="34" charset="0"/>
                <a:ea typeface="Arial"/>
                <a:cs typeface="Arial" panose="020B0604020202020204" pitchFamily="34" charset="0"/>
                <a:sym typeface="Arial"/>
              </a:rPr>
              <a:t>Awareness of grant availability, timelines for applications, time to award, and long-term reporting requirements need to be considered</a:t>
            </a:r>
          </a:p>
          <a:p>
            <a:pPr marL="0" indent="0">
              <a:lnSpc>
                <a:spcPct val="100000"/>
              </a:lnSpc>
              <a:spcBef>
                <a:spcPts val="0"/>
              </a:spcBef>
              <a:buSzPts val="1300"/>
              <a:buNone/>
            </a:pPr>
            <a:endParaRPr lang="en-US" sz="1400" b="1" dirty="0">
              <a:solidFill>
                <a:schemeClr val="dk1"/>
              </a:solidFill>
              <a:latin typeface="Arial" panose="020B0604020202020204" pitchFamily="34" charset="0"/>
              <a:ea typeface="Arial"/>
              <a:cs typeface="Arial" panose="020B0604020202020204" pitchFamily="34" charset="0"/>
              <a:sym typeface="Arial"/>
            </a:endParaRPr>
          </a:p>
          <a:p>
            <a:pPr marL="0" indent="0">
              <a:lnSpc>
                <a:spcPct val="100000"/>
              </a:lnSpc>
              <a:spcBef>
                <a:spcPts val="0"/>
              </a:spcBef>
              <a:buSzPts val="1300"/>
              <a:buNone/>
            </a:pPr>
            <a:r>
              <a:rPr lang="en-US" sz="1600" b="1" dirty="0">
                <a:solidFill>
                  <a:schemeClr val="dk1"/>
                </a:solidFill>
                <a:latin typeface="Arial" panose="020B0604020202020204" pitchFamily="34" charset="0"/>
                <a:ea typeface="Arial"/>
                <a:cs typeface="Arial" panose="020B0604020202020204" pitchFamily="34" charset="0"/>
                <a:sym typeface="Arial"/>
              </a:rPr>
              <a:t>Recommendations</a:t>
            </a:r>
          </a:p>
          <a:p>
            <a:pPr>
              <a:lnSpc>
                <a:spcPct val="100000"/>
              </a:lnSpc>
              <a:spcBef>
                <a:spcPts val="0"/>
              </a:spcBef>
              <a:buSzPts val="1300"/>
            </a:pPr>
            <a:r>
              <a:rPr lang="en-US" sz="1400" dirty="0">
                <a:solidFill>
                  <a:schemeClr val="dk1"/>
                </a:solidFill>
                <a:latin typeface="Arial" panose="020B0604020202020204" pitchFamily="34" charset="0"/>
                <a:ea typeface="Arial"/>
                <a:cs typeface="Arial" panose="020B0604020202020204" pitchFamily="34" charset="0"/>
                <a:sym typeface="Arial"/>
              </a:rPr>
              <a:t>OEM’s and Railroads should maintain awareness of these incentive grant opportunities</a:t>
            </a:r>
          </a:p>
          <a:p>
            <a:pPr>
              <a:lnSpc>
                <a:spcPct val="100000"/>
              </a:lnSpc>
              <a:spcBef>
                <a:spcPts val="0"/>
              </a:spcBef>
              <a:buSzPts val="1300"/>
            </a:pPr>
            <a:r>
              <a:rPr lang="en-US" sz="1400" dirty="0">
                <a:solidFill>
                  <a:schemeClr val="dk1"/>
                </a:solidFill>
                <a:latin typeface="Arial" panose="020B0604020202020204" pitchFamily="34" charset="0"/>
                <a:ea typeface="Arial"/>
                <a:cs typeface="Arial" panose="020B0604020202020204" pitchFamily="34" charset="0"/>
                <a:sym typeface="Arial"/>
              </a:rPr>
              <a:t>Make sure your organization fully understands what “strings are attached” to incentive grants</a:t>
            </a:r>
          </a:p>
          <a:p>
            <a:pPr>
              <a:lnSpc>
                <a:spcPct val="100000"/>
              </a:lnSpc>
              <a:spcBef>
                <a:spcPts val="0"/>
              </a:spcBef>
              <a:buSzPts val="1300"/>
            </a:pPr>
            <a:endParaRPr lang="en-US" sz="1600" dirty="0">
              <a:solidFill>
                <a:schemeClr val="dk1"/>
              </a:solidFill>
              <a:latin typeface="Arial" panose="020B0604020202020204" pitchFamily="34" charset="0"/>
              <a:ea typeface="Arial"/>
              <a:cs typeface="Arial" panose="020B0604020202020204" pitchFamily="34" charset="0"/>
              <a:sym typeface="Arial"/>
            </a:endParaRPr>
          </a:p>
          <a:p>
            <a:pPr>
              <a:lnSpc>
                <a:spcPct val="100000"/>
              </a:lnSpc>
              <a:spcBef>
                <a:spcPts val="0"/>
              </a:spcBef>
              <a:buSzPts val="1300"/>
            </a:pPr>
            <a:endParaRPr lang="en-US" sz="1600" dirty="0">
              <a:solidFill>
                <a:schemeClr val="dk1"/>
              </a:solidFill>
              <a:latin typeface="Arial" panose="020B0604020202020204" pitchFamily="34" charset="0"/>
              <a:ea typeface="Arial"/>
              <a:cs typeface="Arial" panose="020B0604020202020204" pitchFamily="34" charset="0"/>
              <a:sym typeface="Arial"/>
            </a:endParaRPr>
          </a:p>
          <a:p>
            <a:pPr marL="288925" indent="-171450">
              <a:lnSpc>
                <a:spcPct val="95000"/>
              </a:lnSpc>
              <a:spcBef>
                <a:spcPts val="0"/>
              </a:spcBef>
              <a:buSzPts val="1100"/>
            </a:pPr>
            <a:endParaRPr lang="en-US" sz="1400" dirty="0">
              <a:solidFill>
                <a:schemeClr val="dk1"/>
              </a:solidFill>
              <a:latin typeface="Arial" panose="020B0604020202020204" pitchFamily="34" charset="0"/>
              <a:cs typeface="Arial" panose="020B0604020202020204" pitchFamily="34" charset="0"/>
              <a:sym typeface="Arial"/>
            </a:endParaRPr>
          </a:p>
        </p:txBody>
      </p:sp>
      <p:sp>
        <p:nvSpPr>
          <p:cNvPr id="126" name="Shape 126"/>
          <p:cNvSpPr txBox="1"/>
          <p:nvPr/>
        </p:nvSpPr>
        <p:spPr>
          <a:xfrm>
            <a:off x="3747200" y="6467458"/>
            <a:ext cx="4787200" cy="39054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333" kern="0" dirty="0">
                <a:solidFill>
                  <a:srgbClr val="000000"/>
                </a:solidFill>
                <a:latin typeface="Arial"/>
                <a:cs typeface="Arial"/>
                <a:sym typeface="Arial"/>
              </a:rPr>
              <a:t>  Fuel, Lube, and Environmental Committee 2024</a:t>
            </a:r>
          </a:p>
        </p:txBody>
      </p:sp>
      <p:pic>
        <p:nvPicPr>
          <p:cNvPr id="9" name="Picture 8">
            <a:extLst>
              <a:ext uri="{FF2B5EF4-FFF2-40B4-BE49-F238E27FC236}">
                <a16:creationId xmlns:a16="http://schemas.microsoft.com/office/drawing/2014/main" id="{FA10D5D3-A255-4333-AA8F-5459F52DC682}"/>
              </a:ext>
            </a:extLst>
          </p:cNvPr>
          <p:cNvPicPr>
            <a:picLocks noChangeAspect="1"/>
          </p:cNvPicPr>
          <p:nvPr/>
        </p:nvPicPr>
        <p:blipFill>
          <a:blip r:embed="rId3"/>
          <a:stretch>
            <a:fillRect/>
          </a:stretch>
        </p:blipFill>
        <p:spPr>
          <a:xfrm>
            <a:off x="8228938" y="4993329"/>
            <a:ext cx="1696170" cy="461004"/>
          </a:xfrm>
          <a:prstGeom prst="rect">
            <a:avLst/>
          </a:prstGeom>
        </p:spPr>
      </p:pic>
      <p:sp>
        <p:nvSpPr>
          <p:cNvPr id="123" name="Shape 123"/>
          <p:cNvSpPr txBox="1">
            <a:spLocks noGrp="1"/>
          </p:cNvSpPr>
          <p:nvPr>
            <p:ph type="sldNum" sz="quarter" idx="12"/>
          </p:nvPr>
        </p:nvSpPr>
        <p:spPr>
          <a:xfrm>
            <a:off x="2927654" y="5413115"/>
            <a:ext cx="4787201" cy="594776"/>
          </a:xfrm>
          <a:prstGeom prst="rect">
            <a:avLst/>
          </a:prstGeom>
          <a:noFill/>
          <a:ln>
            <a:solidFill>
              <a:schemeClr val="accent5"/>
            </a:solidFill>
          </a:ln>
        </p:spPr>
        <p:txBody>
          <a:bodyPr spcFirstLastPara="1" vert="horz" wrap="square" lIns="121900" tIns="60933" rIns="121900" bIns="60933" rtlCol="0" anchor="ctr" anchorCtr="0">
            <a:noAutofit/>
          </a:bodyPr>
          <a:lstStyle/>
          <a:p>
            <a:pPr lvl="0" algn="l">
              <a:buClr>
                <a:prstClr val="black"/>
              </a:buClr>
              <a:buSzPts val="1000"/>
              <a:defRPr/>
            </a:pPr>
            <a:r>
              <a:rPr lang="en-US" dirty="0">
                <a:solidFill>
                  <a:prstClr val="black"/>
                </a:solidFill>
              </a:rPr>
              <a:t>Steven Fritz - Southwest Research Institute (SwRI), Tom Mack – Z-</a:t>
            </a:r>
            <a:r>
              <a:rPr lang="en-US" dirty="0" err="1">
                <a:solidFill>
                  <a:prstClr val="black"/>
                </a:solidFill>
              </a:rPr>
              <a:t>ELTech</a:t>
            </a:r>
            <a:r>
              <a:rPr lang="en-US" dirty="0">
                <a:solidFill>
                  <a:prstClr val="black"/>
                </a:solidFill>
              </a:rPr>
              <a:t>,</a:t>
            </a:r>
          </a:p>
          <a:p>
            <a:pPr lvl="0" algn="l">
              <a:buClr>
                <a:prstClr val="black"/>
              </a:buClr>
              <a:buSzPts val="1000"/>
              <a:defRPr/>
            </a:pPr>
            <a:r>
              <a:rPr lang="en-US" dirty="0">
                <a:solidFill>
                  <a:prstClr val="black"/>
                </a:solidFill>
              </a:rPr>
              <a:t>Jon Meinhardt – Cummins, Michael Cleveland – Peaker, Mark Duve - HPI</a:t>
            </a:r>
          </a:p>
        </p:txBody>
      </p:sp>
      <p:pic>
        <p:nvPicPr>
          <p:cNvPr id="3" name="Picture 2">
            <a:extLst>
              <a:ext uri="{FF2B5EF4-FFF2-40B4-BE49-F238E27FC236}">
                <a16:creationId xmlns:a16="http://schemas.microsoft.com/office/drawing/2014/main" id="{4A6F353E-BCAD-0969-188A-DB09DD6AADAA}"/>
              </a:ext>
            </a:extLst>
          </p:cNvPr>
          <p:cNvPicPr>
            <a:picLocks noChangeAspect="1"/>
          </p:cNvPicPr>
          <p:nvPr/>
        </p:nvPicPr>
        <p:blipFill>
          <a:blip r:embed="rId4"/>
          <a:stretch>
            <a:fillRect/>
          </a:stretch>
        </p:blipFill>
        <p:spPr>
          <a:xfrm>
            <a:off x="11171611" y="4760736"/>
            <a:ext cx="864965" cy="825822"/>
          </a:xfrm>
          <a:prstGeom prst="rect">
            <a:avLst/>
          </a:prstGeom>
        </p:spPr>
      </p:pic>
      <p:pic>
        <p:nvPicPr>
          <p:cNvPr id="8" name="Picture 7">
            <a:extLst>
              <a:ext uri="{FF2B5EF4-FFF2-40B4-BE49-F238E27FC236}">
                <a16:creationId xmlns:a16="http://schemas.microsoft.com/office/drawing/2014/main" id="{0E6EA620-3D9E-69C1-FFEC-F9DB85D90B20}"/>
              </a:ext>
            </a:extLst>
          </p:cNvPr>
          <p:cNvPicPr>
            <a:picLocks noChangeAspect="1"/>
          </p:cNvPicPr>
          <p:nvPr/>
        </p:nvPicPr>
        <p:blipFill>
          <a:blip r:embed="rId5"/>
          <a:stretch>
            <a:fillRect/>
          </a:stretch>
        </p:blipFill>
        <p:spPr>
          <a:xfrm>
            <a:off x="8228620" y="5507557"/>
            <a:ext cx="1733639" cy="673135"/>
          </a:xfrm>
          <a:prstGeom prst="rect">
            <a:avLst/>
          </a:prstGeom>
        </p:spPr>
      </p:pic>
      <p:pic>
        <p:nvPicPr>
          <p:cNvPr id="6" name="Picture 5">
            <a:extLst>
              <a:ext uri="{FF2B5EF4-FFF2-40B4-BE49-F238E27FC236}">
                <a16:creationId xmlns:a16="http://schemas.microsoft.com/office/drawing/2014/main" id="{0D3E5B2D-81D2-C319-04A9-B59A35CCC10E}"/>
              </a:ext>
            </a:extLst>
          </p:cNvPr>
          <p:cNvPicPr>
            <a:picLocks noChangeAspect="1"/>
          </p:cNvPicPr>
          <p:nvPr/>
        </p:nvPicPr>
        <p:blipFill>
          <a:blip r:embed="rId6"/>
          <a:stretch>
            <a:fillRect/>
          </a:stretch>
        </p:blipFill>
        <p:spPr>
          <a:xfrm>
            <a:off x="10034685" y="5712693"/>
            <a:ext cx="2006236" cy="492682"/>
          </a:xfrm>
          <a:prstGeom prst="rect">
            <a:avLst/>
          </a:prstGeom>
        </p:spPr>
      </p:pic>
      <p:pic>
        <p:nvPicPr>
          <p:cNvPr id="1026" name="Picture 2" descr="Woodward | Remanufacturing | Peaker Services, Inc.">
            <a:extLst>
              <a:ext uri="{FF2B5EF4-FFF2-40B4-BE49-F238E27FC236}">
                <a16:creationId xmlns:a16="http://schemas.microsoft.com/office/drawing/2014/main" id="{BC082CAA-0FCA-D65F-D829-D26BA6FA8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406" y="4617270"/>
            <a:ext cx="1023609" cy="102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2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76200"/>
            <a:ext cx="12192000" cy="735400"/>
          </a:xfrm>
          <a:prstGeom prst="rect">
            <a:avLst/>
          </a:prstGeom>
          <a:noFill/>
          <a:ln>
            <a:noFill/>
          </a:ln>
        </p:spPr>
        <p:txBody>
          <a:bodyPr spcFirstLastPara="1" vert="horz" wrap="square" lIns="121900" tIns="60933" rIns="121900" bIns="60933" rtlCol="0" anchor="ctr" anchorCtr="0">
            <a:noAutofit/>
          </a:bodyPr>
          <a:lstStyle/>
          <a:p>
            <a:pPr algn="ctr"/>
            <a:r>
              <a:rPr lang="en-US" sz="2933" b="1" dirty="0"/>
              <a:t>Biofuels and Low Temperature Properties</a:t>
            </a:r>
          </a:p>
        </p:txBody>
      </p:sp>
      <p:sp>
        <p:nvSpPr>
          <p:cNvPr id="123" name="Shape 123"/>
          <p:cNvSpPr txBox="1">
            <a:spLocks noGrp="1"/>
          </p:cNvSpPr>
          <p:nvPr>
            <p:ph type="sldNum" sz="quarter" idx="12"/>
          </p:nvPr>
        </p:nvSpPr>
        <p:spPr>
          <a:xfrm>
            <a:off x="3263309" y="5506730"/>
            <a:ext cx="2695843" cy="844408"/>
          </a:xfrm>
          <a:prstGeom prst="rect">
            <a:avLst/>
          </a:prstGeom>
          <a:noFill/>
          <a:ln>
            <a:solidFill>
              <a:schemeClr val="accent1"/>
            </a:solidFill>
          </a:ln>
        </p:spPr>
        <p:txBody>
          <a:bodyPr spcFirstLastPara="1" vert="horz" wrap="square" lIns="121900" tIns="60933" rIns="121900" bIns="60933" rtlCol="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000"/>
              <a:buFontTx/>
              <a:buNone/>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Suzanne Golisz – Innospec</a:t>
            </a:r>
          </a:p>
          <a:p>
            <a:pPr marL="0" marR="0" lvl="0" indent="0" algn="ctr" defTabSz="914400" rtl="0" eaLnBrk="1" fontAlgn="auto" latinLnBrk="0" hangingPunct="1">
              <a:lnSpc>
                <a:spcPct val="100000"/>
              </a:lnSpc>
              <a:spcBef>
                <a:spcPts val="0"/>
              </a:spcBef>
              <a:spcAft>
                <a:spcPts val="0"/>
              </a:spcAft>
              <a:buClr>
                <a:prstClr val="black"/>
              </a:buClr>
              <a:buSzPts val="1000"/>
              <a:buFontTx/>
              <a:buNone/>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Stephanie Jaworski – Imperial Oil</a:t>
            </a:r>
          </a:p>
          <a:p>
            <a:pPr marL="0" marR="0" lvl="0" indent="0" algn="ctr" defTabSz="914400" rtl="0" eaLnBrk="1" fontAlgn="auto" latinLnBrk="0" hangingPunct="1">
              <a:lnSpc>
                <a:spcPct val="100000"/>
              </a:lnSpc>
              <a:spcBef>
                <a:spcPts val="0"/>
              </a:spcBef>
              <a:spcAft>
                <a:spcPts val="0"/>
              </a:spcAft>
              <a:buClr>
                <a:prstClr val="black"/>
              </a:buClr>
              <a:buSzPts val="1000"/>
              <a:buFontTx/>
              <a:buNone/>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Terry Degerness – CPKC</a:t>
            </a:r>
          </a:p>
          <a:p>
            <a:pPr marL="0" marR="0" lvl="0" indent="0" algn="ctr" defTabSz="914400" rtl="0" eaLnBrk="1" fontAlgn="auto" latinLnBrk="0" hangingPunct="1">
              <a:lnSpc>
                <a:spcPct val="100000"/>
              </a:lnSpc>
              <a:spcBef>
                <a:spcPts val="0"/>
              </a:spcBef>
              <a:spcAft>
                <a:spcPts val="0"/>
              </a:spcAft>
              <a:buClr>
                <a:prstClr val="black"/>
              </a:buClr>
              <a:buSzPts val="1000"/>
              <a:buFontTx/>
              <a:buNone/>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Vu Tran - Infineum</a:t>
            </a:r>
          </a:p>
        </p:txBody>
      </p:sp>
      <p:sp>
        <p:nvSpPr>
          <p:cNvPr id="126" name="Shape 126"/>
          <p:cNvSpPr txBox="1"/>
          <p:nvPr/>
        </p:nvSpPr>
        <p:spPr>
          <a:xfrm>
            <a:off x="3194939" y="506862"/>
            <a:ext cx="4787200" cy="390543"/>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dirty="0">
                <a:ln>
                  <a:noFill/>
                </a:ln>
                <a:solidFill>
                  <a:srgbClr val="000000"/>
                </a:solidFill>
                <a:effectLst/>
                <a:uLnTx/>
                <a:uFillTx/>
                <a:latin typeface="Gill Sans MT" panose="020B0502020104020203" pitchFamily="34" charset="0"/>
                <a:ea typeface="+mn-ea"/>
                <a:cs typeface="Arial"/>
                <a:sym typeface="Arial"/>
              </a:rPr>
              <a:t>  LMOA Fuels, Lubes and Environmental Committee 2024</a:t>
            </a:r>
          </a:p>
        </p:txBody>
      </p:sp>
      <p:sp>
        <p:nvSpPr>
          <p:cNvPr id="2" name="TextBox 1">
            <a:extLst>
              <a:ext uri="{FF2B5EF4-FFF2-40B4-BE49-F238E27FC236}">
                <a16:creationId xmlns:a16="http://schemas.microsoft.com/office/drawing/2014/main" id="{A808A020-B937-10E9-834C-75761CA4EDF9}"/>
              </a:ext>
            </a:extLst>
          </p:cNvPr>
          <p:cNvSpPr txBox="1"/>
          <p:nvPr/>
        </p:nvSpPr>
        <p:spPr>
          <a:xfrm>
            <a:off x="318961" y="938930"/>
            <a:ext cx="11554077" cy="4601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Abstract</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production and chemistry of biofuels such as biodiesel and renewable diesel are described.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cold flow properties used to determine low temperature operability are defined.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typical low temperature properties of biodiesel and renewable diesel are reported with emphasis on how they relate to the feedstock, compare to petroleum diesel, and meaning in real world applications.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Various strategies to use biofuels in low temperature climates are explained.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use of biofuels such as biodiesel and renewable diesel is growing as railroads change their fuel composition to meet carbon reduction targets.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While renewable diesel has been described as a drop-in replacement for petroleum diesel, both renewable diesel and biodiesel can have operational issues (e.g. filter plugging) at low temperatures.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There is a desire to understand how to use biofuels in low temperature environments without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Conclusion</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Biofuels can be successfully used in low temperature climates provided that the cold flow properties are appropriate for all locations in which the fuel will be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Blending biodiesel or renewable diesel with petroleum-based diesel can help to ensure low temperature operability.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For certain fuel combinations, cold flow improvers and pour point depressants can extend the temperatures at which a fuel can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Recommendation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low temperature properties of biofuels should be verified prior to use in low temperature environments.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pic>
        <p:nvPicPr>
          <p:cNvPr id="3" name="Picture 2">
            <a:extLst>
              <a:ext uri="{FF2B5EF4-FFF2-40B4-BE49-F238E27FC236}">
                <a16:creationId xmlns:a16="http://schemas.microsoft.com/office/drawing/2014/main" id="{F1DB0D06-CFFE-2109-CCC9-7008E3027F93}"/>
              </a:ext>
            </a:extLst>
          </p:cNvPr>
          <p:cNvPicPr>
            <a:picLocks noChangeAspect="1"/>
          </p:cNvPicPr>
          <p:nvPr/>
        </p:nvPicPr>
        <p:blipFill>
          <a:blip r:embed="rId3"/>
          <a:stretch>
            <a:fillRect/>
          </a:stretch>
        </p:blipFill>
        <p:spPr>
          <a:xfrm>
            <a:off x="9137696" y="5703788"/>
            <a:ext cx="1960337" cy="517102"/>
          </a:xfrm>
          <a:prstGeom prst="rect">
            <a:avLst/>
          </a:prstGeom>
        </p:spPr>
      </p:pic>
      <p:pic>
        <p:nvPicPr>
          <p:cNvPr id="4" name="Picture 3">
            <a:extLst>
              <a:ext uri="{FF2B5EF4-FFF2-40B4-BE49-F238E27FC236}">
                <a16:creationId xmlns:a16="http://schemas.microsoft.com/office/drawing/2014/main" id="{06BA8590-AE1E-3B72-2DBB-9E9893A47C60}"/>
              </a:ext>
            </a:extLst>
          </p:cNvPr>
          <p:cNvPicPr>
            <a:picLocks noChangeAspect="1"/>
          </p:cNvPicPr>
          <p:nvPr/>
        </p:nvPicPr>
        <p:blipFill>
          <a:blip r:embed="rId4"/>
          <a:stretch>
            <a:fillRect/>
          </a:stretch>
        </p:blipFill>
        <p:spPr>
          <a:xfrm>
            <a:off x="11098033" y="5165504"/>
            <a:ext cx="960782" cy="1004032"/>
          </a:xfrm>
          <a:prstGeom prst="rect">
            <a:avLst/>
          </a:prstGeom>
        </p:spPr>
      </p:pic>
      <p:pic>
        <p:nvPicPr>
          <p:cNvPr id="5" name="Picture 4">
            <a:extLst>
              <a:ext uri="{FF2B5EF4-FFF2-40B4-BE49-F238E27FC236}">
                <a16:creationId xmlns:a16="http://schemas.microsoft.com/office/drawing/2014/main" id="{E7D9BAD5-659E-865A-6968-058F8B0A68C9}"/>
              </a:ext>
            </a:extLst>
          </p:cNvPr>
          <p:cNvPicPr>
            <a:picLocks noChangeAspect="1"/>
          </p:cNvPicPr>
          <p:nvPr/>
        </p:nvPicPr>
        <p:blipFill>
          <a:blip r:embed="rId5"/>
          <a:stretch>
            <a:fillRect/>
          </a:stretch>
        </p:blipFill>
        <p:spPr>
          <a:xfrm>
            <a:off x="9902443" y="5228060"/>
            <a:ext cx="1195590" cy="439460"/>
          </a:xfrm>
          <a:prstGeom prst="rect">
            <a:avLst/>
          </a:prstGeom>
        </p:spPr>
      </p:pic>
      <p:pic>
        <p:nvPicPr>
          <p:cNvPr id="2050" name="Picture 2">
            <a:extLst>
              <a:ext uri="{FF2B5EF4-FFF2-40B4-BE49-F238E27FC236}">
                <a16:creationId xmlns:a16="http://schemas.microsoft.com/office/drawing/2014/main" id="{B090DABE-EB65-0D3C-5151-21B6EBA8D5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2488" y="5442795"/>
            <a:ext cx="1365079" cy="77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25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64266"/>
            <a:ext cx="10973598" cy="735400"/>
          </a:xfrm>
          <a:prstGeom prst="rect">
            <a:avLst/>
          </a:prstGeom>
          <a:noFill/>
          <a:ln>
            <a:noFill/>
          </a:ln>
        </p:spPr>
        <p:txBody>
          <a:bodyPr spcFirstLastPara="1" vert="horz" wrap="square" lIns="121900" tIns="60933" rIns="121900" bIns="60933" rtlCol="0" anchor="ctr" anchorCtr="0">
            <a:noAutofit/>
          </a:bodyPr>
          <a:lstStyle/>
          <a:p>
            <a:pPr algn="ctr"/>
            <a:r>
              <a:rPr lang="en-US" sz="2933" b="1" dirty="0"/>
              <a:t>Biodiesel Handling &amp; Blending </a:t>
            </a:r>
          </a:p>
        </p:txBody>
      </p:sp>
      <p:sp>
        <p:nvSpPr>
          <p:cNvPr id="125" name="Shape 125"/>
          <p:cNvSpPr txBox="1">
            <a:spLocks noGrp="1"/>
          </p:cNvSpPr>
          <p:nvPr>
            <p:ph idx="1"/>
          </p:nvPr>
        </p:nvSpPr>
        <p:spPr>
          <a:xfrm>
            <a:off x="0" y="303434"/>
            <a:ext cx="12192000" cy="4369250"/>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Clr>
                <a:schemeClr val="dk1"/>
              </a:buClr>
              <a:buSzPts val="975"/>
              <a:buNone/>
            </a:pPr>
            <a:endParaRPr lang="en-US" sz="1600" b="1" dirty="0">
              <a:solidFill>
                <a:schemeClr val="dk1"/>
              </a:solidFill>
              <a:latin typeface="Arial" panose="020B0604020202020204" pitchFamily="34" charset="0"/>
              <a:ea typeface="Arial"/>
              <a:cs typeface="Arial" panose="020B0604020202020204" pitchFamily="34" charset="0"/>
              <a:sym typeface="Arial"/>
            </a:endParaRPr>
          </a:p>
          <a:p>
            <a:pPr marL="0" indent="0">
              <a:lnSpc>
                <a:spcPct val="100000"/>
              </a:lnSpc>
              <a:spcBef>
                <a:spcPts val="0"/>
              </a:spcBef>
              <a:buClr>
                <a:schemeClr val="dk1"/>
              </a:buClr>
              <a:buSzPts val="975"/>
              <a:buNone/>
            </a:pPr>
            <a:r>
              <a:rPr lang="en-US" sz="1600" b="1" dirty="0">
                <a:solidFill>
                  <a:schemeClr val="dk1"/>
                </a:solidFill>
                <a:latin typeface="Arial" panose="020B0604020202020204" pitchFamily="34" charset="0"/>
                <a:ea typeface="Arial"/>
                <a:cs typeface="Arial" panose="020B0604020202020204" pitchFamily="34" charset="0"/>
                <a:sym typeface="Arial"/>
              </a:rPr>
              <a:t>Abstract</a:t>
            </a:r>
            <a:r>
              <a:rPr lang="en-US" sz="1600" dirty="0">
                <a:solidFill>
                  <a:schemeClr val="dk1"/>
                </a:solidFill>
                <a:latin typeface="Arial" panose="020B0604020202020204" pitchFamily="34" charset="0"/>
                <a:ea typeface="Arial"/>
                <a:cs typeface="Arial" panose="020B0604020202020204" pitchFamily="34" charset="0"/>
                <a:sym typeface="Arial"/>
              </a:rPr>
              <a:t> </a:t>
            </a:r>
          </a:p>
          <a:p>
            <a:pPr marL="288925" indent="-171450">
              <a:lnSpc>
                <a:spcPct val="100000"/>
              </a:lnSpc>
              <a:spcBef>
                <a:spcPts val="0"/>
              </a:spcBef>
              <a:buClr>
                <a:schemeClr val="dk1"/>
              </a:buClr>
              <a:buSzPts val="975"/>
            </a:pPr>
            <a:r>
              <a:rPr lang="en-US" sz="1400" dirty="0">
                <a:latin typeface="Arial" panose="020B0604020202020204" pitchFamily="34" charset="0"/>
                <a:cs typeface="Arial" panose="020B0604020202020204" pitchFamily="34" charset="0"/>
                <a:sym typeface="Arial"/>
              </a:rPr>
              <a:t>Primary objective of this paper is to provide a high-level guidance document that enables incorporation of higher biodiesel blends in the railroad fueling networks </a:t>
            </a:r>
          </a:p>
          <a:p>
            <a:pPr marL="515938" lvl="1" indent="-171450">
              <a:lnSpc>
                <a:spcPct val="100000"/>
              </a:lnSpc>
              <a:spcBef>
                <a:spcPts val="0"/>
              </a:spcBef>
              <a:buClr>
                <a:schemeClr val="dk1"/>
              </a:buClr>
              <a:buSzPts val="975"/>
              <a:buFont typeface="Wingdings" panose="05000000000000000000" pitchFamily="2" charset="2"/>
              <a:buChar char="Ø"/>
            </a:pPr>
            <a:r>
              <a:rPr lang="en-US" sz="1200" dirty="0">
                <a:latin typeface="Arial" panose="020B0604020202020204" pitchFamily="34" charset="0"/>
                <a:cs typeface="Arial" panose="020B0604020202020204" pitchFamily="34" charset="0"/>
                <a:sym typeface="Arial"/>
              </a:rPr>
              <a:t>Biodiesel, Petroleum Diesel, fuel equipment, Operating Conditions, Procedures, Quality Control  </a:t>
            </a:r>
          </a:p>
          <a:p>
            <a:pPr marL="288925" indent="-171450">
              <a:lnSpc>
                <a:spcPct val="100000"/>
              </a:lnSpc>
              <a:spcBef>
                <a:spcPts val="0"/>
              </a:spcBef>
              <a:buClr>
                <a:schemeClr val="dk1"/>
              </a:buClr>
              <a:buSzPts val="975"/>
            </a:pPr>
            <a:r>
              <a:rPr lang="en-US" sz="1400" u="sng" dirty="0">
                <a:latin typeface="Arial" panose="020B0604020202020204" pitchFamily="34" charset="0"/>
                <a:cs typeface="Arial" panose="020B0604020202020204" pitchFamily="34" charset="0"/>
                <a:sym typeface="Arial"/>
              </a:rPr>
              <a:t>Fuel Equipment, Operating conditions, Procedures </a:t>
            </a:r>
            <a:r>
              <a:rPr lang="en-US" sz="1400" dirty="0">
                <a:latin typeface="Arial" panose="020B0604020202020204" pitchFamily="34" charset="0"/>
                <a:cs typeface="Arial" panose="020B0604020202020204" pitchFamily="34" charset="0"/>
                <a:sym typeface="Arial"/>
              </a:rPr>
              <a:t>-  Provide clarity on limitations where applicable of handling / blending of biodiesel based on fueling locations &amp; other key parameters</a:t>
            </a:r>
          </a:p>
          <a:p>
            <a:pPr marL="288925" indent="-171450">
              <a:lnSpc>
                <a:spcPct val="100000"/>
              </a:lnSpc>
              <a:spcBef>
                <a:spcPts val="0"/>
              </a:spcBef>
              <a:buClr>
                <a:schemeClr val="dk1"/>
              </a:buClr>
              <a:buSzPts val="975"/>
            </a:pPr>
            <a:r>
              <a:rPr lang="en-US" sz="1400" u="sng" dirty="0">
                <a:latin typeface="Arial" panose="020B0604020202020204" pitchFamily="34" charset="0"/>
                <a:cs typeface="Arial" panose="020B0604020202020204" pitchFamily="34" charset="0"/>
                <a:sym typeface="Arial"/>
              </a:rPr>
              <a:t>Quality Control </a:t>
            </a:r>
            <a:r>
              <a:rPr lang="en-US" sz="1400" dirty="0">
                <a:latin typeface="Arial" panose="020B0604020202020204" pitchFamily="34" charset="0"/>
                <a:cs typeface="Arial" panose="020B0604020202020204" pitchFamily="34" charset="0"/>
                <a:sym typeface="Arial"/>
              </a:rPr>
              <a:t>- Provides insight into key fuel quality parameters that provide critical input into procurement planning and troubleshooting of biodiesel handling </a:t>
            </a:r>
          </a:p>
          <a:p>
            <a:pPr marL="288925" indent="-171450">
              <a:lnSpc>
                <a:spcPct val="100000"/>
              </a:lnSpc>
              <a:spcBef>
                <a:spcPts val="0"/>
              </a:spcBef>
              <a:buClr>
                <a:schemeClr val="dk1"/>
              </a:buClr>
              <a:buSzPts val="975"/>
            </a:pPr>
            <a:r>
              <a:rPr lang="en-US" sz="1400" u="sng" dirty="0">
                <a:latin typeface="Arial" panose="020B0604020202020204" pitchFamily="34" charset="0"/>
                <a:cs typeface="Arial" panose="020B0604020202020204" pitchFamily="34" charset="0"/>
                <a:sym typeface="Arial"/>
              </a:rPr>
              <a:t>Biodiesel &amp; Diesel </a:t>
            </a:r>
            <a:r>
              <a:rPr lang="en-US" sz="1400" dirty="0">
                <a:latin typeface="Arial" panose="020B0604020202020204" pitchFamily="34" charset="0"/>
                <a:cs typeface="Arial" panose="020B0604020202020204" pitchFamily="34" charset="0"/>
                <a:sym typeface="Arial"/>
              </a:rPr>
              <a:t>- Recommendations on blending variations i.e., blend on site or pre blended fuel procurement and associated trade-offs </a:t>
            </a:r>
          </a:p>
          <a:p>
            <a:pPr>
              <a:lnSpc>
                <a:spcPct val="100000"/>
              </a:lnSpc>
              <a:spcBef>
                <a:spcPts val="0"/>
              </a:spcBef>
              <a:buClr>
                <a:schemeClr val="dk1"/>
              </a:buClr>
              <a:buSzPts val="975"/>
            </a:pPr>
            <a:endParaRPr lang="en-US" sz="1600" dirty="0">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600" b="1" dirty="0">
                <a:latin typeface="Arial" panose="020B0604020202020204" pitchFamily="34" charset="0"/>
                <a:cs typeface="Arial" panose="020B0604020202020204" pitchFamily="34" charset="0"/>
                <a:sym typeface="Arial"/>
              </a:rPr>
              <a:t>Background</a:t>
            </a:r>
          </a:p>
          <a:p>
            <a:pPr marL="288925" indent="-171450">
              <a:lnSpc>
                <a:spcPct val="100000"/>
              </a:lnSpc>
              <a:spcBef>
                <a:spcPts val="0"/>
              </a:spcBef>
              <a:buSzPts val="1100"/>
            </a:pPr>
            <a:r>
              <a:rPr lang="en-US" sz="1400" dirty="0">
                <a:latin typeface="Arial" panose="020B0604020202020204" pitchFamily="34" charset="0"/>
                <a:cs typeface="Arial" panose="020B0604020202020204" pitchFamily="34" charset="0"/>
                <a:sym typeface="Arial"/>
              </a:rPr>
              <a:t>Railroads are currently using more biofuels than ever driven by SBTi based GHG reduction targets &amp; related reporting needs, set up by railroads</a:t>
            </a:r>
          </a:p>
          <a:p>
            <a:pPr marL="288925" indent="-171450">
              <a:lnSpc>
                <a:spcPct val="100000"/>
              </a:lnSpc>
              <a:spcBef>
                <a:spcPts val="0"/>
              </a:spcBef>
              <a:buSzPts val="1100"/>
            </a:pPr>
            <a:r>
              <a:rPr lang="en-US" sz="1400" dirty="0">
                <a:latin typeface="Arial" panose="020B0604020202020204" pitchFamily="34" charset="0"/>
                <a:cs typeface="Arial" panose="020B0604020202020204" pitchFamily="34" charset="0"/>
                <a:sym typeface="Arial"/>
              </a:rPr>
              <a:t>Policy landscape is also driving adoption of biodiesel either via incentives or other such requirements </a:t>
            </a:r>
          </a:p>
          <a:p>
            <a:pPr marL="288925" indent="-171450">
              <a:lnSpc>
                <a:spcPct val="100000"/>
              </a:lnSpc>
              <a:spcBef>
                <a:spcPts val="0"/>
              </a:spcBef>
              <a:buSzPts val="1100"/>
            </a:pPr>
            <a:r>
              <a:rPr lang="en-US" sz="1400" dirty="0">
                <a:latin typeface="Arial" panose="020B0604020202020204" pitchFamily="34" charset="0"/>
                <a:cs typeface="Arial" panose="020B0604020202020204" pitchFamily="34" charset="0"/>
                <a:sym typeface="Arial"/>
              </a:rPr>
              <a:t>OEMs are in process of approving biodiesel blends upto B20 further bolstering the need for clarity on this subject.  </a:t>
            </a:r>
          </a:p>
          <a:p>
            <a:pPr marL="288925" indent="-171450">
              <a:lnSpc>
                <a:spcPct val="100000"/>
              </a:lnSpc>
              <a:spcBef>
                <a:spcPts val="0"/>
              </a:spcBef>
              <a:buSzPts val="1100"/>
            </a:pPr>
            <a:r>
              <a:rPr lang="en-US" sz="1400" dirty="0">
                <a:latin typeface="Arial" panose="020B0604020202020204" pitchFamily="34" charset="0"/>
                <a:cs typeface="Arial" panose="020B0604020202020204" pitchFamily="34" charset="0"/>
                <a:sym typeface="Arial"/>
              </a:rPr>
              <a:t>There has been increased use at more locations with higher percentages of biofuel in the blend.   </a:t>
            </a:r>
          </a:p>
          <a:p>
            <a:pPr marL="288925" indent="-171450">
              <a:lnSpc>
                <a:spcPct val="100000"/>
              </a:lnSpc>
              <a:spcBef>
                <a:spcPts val="0"/>
              </a:spcBef>
              <a:buSzPts val="1100"/>
            </a:pPr>
            <a:r>
              <a:rPr lang="en-US" sz="1400" dirty="0">
                <a:latin typeface="Arial" panose="020B0604020202020204" pitchFamily="34" charset="0"/>
                <a:cs typeface="Arial" panose="020B0604020202020204" pitchFamily="34" charset="0"/>
                <a:sym typeface="Arial"/>
              </a:rPr>
              <a:t>Some locations are using pre blended fuel directly from their supplier.  </a:t>
            </a:r>
          </a:p>
          <a:p>
            <a:pPr marL="288925" indent="-171450">
              <a:lnSpc>
                <a:spcPct val="100000"/>
              </a:lnSpc>
              <a:spcBef>
                <a:spcPts val="0"/>
              </a:spcBef>
              <a:buSzPts val="1100"/>
            </a:pPr>
            <a:r>
              <a:rPr lang="en-US" sz="1400" dirty="0">
                <a:latin typeface="Arial" panose="020B0604020202020204" pitchFamily="34" charset="0"/>
                <a:cs typeface="Arial" panose="020B0604020202020204" pitchFamily="34" charset="0"/>
                <a:sym typeface="Arial"/>
              </a:rPr>
              <a:t>Other locations are choosing to blend biodiesel with diesel at their facility.   </a:t>
            </a:r>
          </a:p>
          <a:p>
            <a:pPr marL="288925" indent="-171450">
              <a:lnSpc>
                <a:spcPct val="100000"/>
              </a:lnSpc>
              <a:spcBef>
                <a:spcPts val="0"/>
              </a:spcBef>
              <a:buSzPts val="1100"/>
            </a:pPr>
            <a:r>
              <a:rPr lang="en-US" sz="1400" dirty="0">
                <a:latin typeface="Arial" panose="020B0604020202020204" pitchFamily="34" charset="0"/>
                <a:cs typeface="Arial" panose="020B0604020202020204" pitchFamily="34" charset="0"/>
                <a:sym typeface="Arial"/>
              </a:rPr>
              <a:t>While the overall experience with handling biofuels has been positive, there have been opportunities for improvements that arise that provide shared lessons learned and provide guidance /recommendations.</a:t>
            </a:r>
          </a:p>
          <a:p>
            <a:pPr marL="288925" indent="-171450">
              <a:lnSpc>
                <a:spcPct val="95000"/>
              </a:lnSpc>
              <a:spcBef>
                <a:spcPts val="0"/>
              </a:spcBef>
              <a:buSzPts val="1100"/>
            </a:pPr>
            <a:endParaRPr lang="en-US" sz="1400" dirty="0">
              <a:solidFill>
                <a:schemeClr val="dk1"/>
              </a:solidFill>
              <a:latin typeface="Arial" panose="020B0604020202020204" pitchFamily="34" charset="0"/>
              <a:cs typeface="Arial" panose="020B0604020202020204" pitchFamily="34" charset="0"/>
              <a:sym typeface="Arial"/>
            </a:endParaRPr>
          </a:p>
        </p:txBody>
      </p:sp>
      <p:sp>
        <p:nvSpPr>
          <p:cNvPr id="126" name="Shape 126"/>
          <p:cNvSpPr txBox="1"/>
          <p:nvPr/>
        </p:nvSpPr>
        <p:spPr>
          <a:xfrm>
            <a:off x="3747200" y="6467458"/>
            <a:ext cx="4787200" cy="390543"/>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dirty="0">
                <a:ln>
                  <a:noFill/>
                </a:ln>
                <a:solidFill>
                  <a:srgbClr val="000000"/>
                </a:solidFill>
                <a:effectLst/>
                <a:uLnTx/>
                <a:uFillTx/>
                <a:latin typeface="Arial"/>
                <a:ea typeface="+mn-ea"/>
                <a:cs typeface="Arial"/>
                <a:sym typeface="Arial"/>
              </a:rPr>
              <a:t>  Fuel, Lube, and Environmental Committee 2024</a:t>
            </a:r>
          </a:p>
        </p:txBody>
      </p:sp>
      <p:sp>
        <p:nvSpPr>
          <p:cNvPr id="2" name="TextBox 1">
            <a:extLst>
              <a:ext uri="{FF2B5EF4-FFF2-40B4-BE49-F238E27FC236}">
                <a16:creationId xmlns:a16="http://schemas.microsoft.com/office/drawing/2014/main" id="{A593BDA4-4880-73E0-8AD5-C77C28EF5ECC}"/>
              </a:ext>
            </a:extLst>
          </p:cNvPr>
          <p:cNvSpPr txBox="1"/>
          <p:nvPr/>
        </p:nvSpPr>
        <p:spPr>
          <a:xfrm>
            <a:off x="9394527" y="5040384"/>
            <a:ext cx="2556047" cy="1015663"/>
          </a:xfrm>
          <a:prstGeom prst="rect">
            <a:avLst/>
          </a:prstGeom>
          <a:solidFill>
            <a:schemeClr val="bg1"/>
          </a:solidFill>
          <a:ln>
            <a:solidFill>
              <a:schemeClr val="accent1"/>
            </a:solidFill>
          </a:ln>
        </p:spPr>
        <p:txBody>
          <a:bodyPr wrap="square" rtlCol="0">
            <a:spAutoFit/>
          </a:bodyPr>
          <a:lstStyle/>
          <a:p>
            <a:pPr marR="0" lvl="0" algn="ctr">
              <a:spcBef>
                <a:spcPts val="0"/>
              </a:spcBef>
              <a:spcAft>
                <a:spcPts val="0"/>
              </a:spcAft>
            </a:pPr>
            <a:r>
              <a:rPr lang="en-US" sz="1200" dirty="0">
                <a:effectLst/>
                <a:latin typeface="Calibri" panose="020F0502020204030204" pitchFamily="34" charset="0"/>
                <a:ea typeface="Calibri" panose="020F0502020204030204" pitchFamily="34" charset="0"/>
              </a:rPr>
              <a:t>Rajani Modiyani – Chevron REG </a:t>
            </a:r>
          </a:p>
          <a:p>
            <a:pPr marR="0" lvl="0" algn="ctr">
              <a:spcBef>
                <a:spcPts val="0"/>
              </a:spcBef>
              <a:spcAft>
                <a:spcPts val="0"/>
              </a:spcAft>
            </a:pPr>
            <a:r>
              <a:rPr lang="en-US" sz="1200" dirty="0">
                <a:effectLst/>
                <a:latin typeface="Calibri" panose="020F0502020204030204" pitchFamily="34" charset="0"/>
                <a:ea typeface="Calibri" panose="020F0502020204030204" pitchFamily="34" charset="0"/>
              </a:rPr>
              <a:t>Jeremy Barnes –Norfolk Southern</a:t>
            </a:r>
          </a:p>
          <a:p>
            <a:pPr marR="0" lvl="0" algn="ctr">
              <a:spcBef>
                <a:spcPts val="0"/>
              </a:spcBef>
              <a:spcAft>
                <a:spcPts val="0"/>
              </a:spcAft>
            </a:pPr>
            <a:r>
              <a:rPr lang="en-US" sz="1200" dirty="0">
                <a:effectLst/>
                <a:latin typeface="Calibri" panose="020F0502020204030204" pitchFamily="34" charset="0"/>
                <a:ea typeface="Calibri" panose="020F0502020204030204" pitchFamily="34" charset="0"/>
              </a:rPr>
              <a:t>Glen Smith – Argus Consulting</a:t>
            </a:r>
          </a:p>
          <a:p>
            <a:pPr marR="0" lvl="0" algn="ctr">
              <a:spcBef>
                <a:spcPts val="0"/>
              </a:spcBef>
              <a:spcAft>
                <a:spcPts val="0"/>
              </a:spcAft>
            </a:pPr>
            <a:r>
              <a:rPr lang="en-US" sz="1200" dirty="0">
                <a:effectLst/>
                <a:latin typeface="Calibri" panose="020F0502020204030204" pitchFamily="34" charset="0"/>
                <a:ea typeface="Calibri" panose="020F0502020204030204" pitchFamily="34" charset="0"/>
              </a:rPr>
              <a:t>Dwight Beebe – Temple Engineering</a:t>
            </a:r>
          </a:p>
          <a:p>
            <a:pPr marR="0" lvl="0" algn="ctr">
              <a:spcBef>
                <a:spcPts val="0"/>
              </a:spcBef>
              <a:spcAft>
                <a:spcPts val="0"/>
              </a:spcAft>
            </a:pPr>
            <a:r>
              <a:rPr lang="en-US" sz="1200" dirty="0">
                <a:effectLst/>
                <a:latin typeface="Calibri" panose="020F0502020204030204" pitchFamily="34" charset="0"/>
                <a:ea typeface="Calibri" panose="020F0502020204030204" pitchFamily="34" charset="0"/>
              </a:rPr>
              <a:t>Randy Garver – Innospec </a:t>
            </a:r>
          </a:p>
        </p:txBody>
      </p:sp>
      <p:sp>
        <p:nvSpPr>
          <p:cNvPr id="3" name="Shape 125">
            <a:extLst>
              <a:ext uri="{FF2B5EF4-FFF2-40B4-BE49-F238E27FC236}">
                <a16:creationId xmlns:a16="http://schemas.microsoft.com/office/drawing/2014/main" id="{45D2257F-0BBD-D985-6F8D-F26D22D55F5B}"/>
              </a:ext>
            </a:extLst>
          </p:cNvPr>
          <p:cNvSpPr txBox="1">
            <a:spLocks/>
          </p:cNvSpPr>
          <p:nvPr/>
        </p:nvSpPr>
        <p:spPr>
          <a:xfrm>
            <a:off x="28443" y="4742714"/>
            <a:ext cx="9302713" cy="1015663"/>
          </a:xfrm>
          <a:prstGeom prst="rect">
            <a:avLst/>
          </a:prstGeom>
          <a:noFill/>
          <a:ln>
            <a:noFill/>
          </a:ln>
        </p:spPr>
        <p:txBody>
          <a:bodyPr spcFirstLastPara="1" vert="horz" wrap="square" lIns="121900" tIns="60933" rIns="121900" bIns="60933" rtlCol="0" anchor="t" anchorCtr="0">
            <a:noAutofit/>
          </a:bodyPr>
          <a:lstStyle>
            <a:lvl1pPr marL="228600" indent="-228600" algn="l" defTabSz="914400" rtl="0" eaLnBrk="1" latinLnBrk="0" hangingPunct="1">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ts val="26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ts val="22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SzPts val="1300"/>
              <a:buFont typeface="Wingdings" panose="05000000000000000000" pitchFamily="2" charset="2"/>
              <a:buNone/>
            </a:pPr>
            <a:r>
              <a:rPr lang="en-US" sz="1600" b="1" dirty="0">
                <a:latin typeface="Arial" panose="020B0604020202020204" pitchFamily="34" charset="0"/>
                <a:cs typeface="Arial" panose="020B0604020202020204" pitchFamily="34" charset="0"/>
                <a:sym typeface="Arial"/>
              </a:rPr>
              <a:t>Conclusion</a:t>
            </a:r>
            <a:r>
              <a:rPr lang="en-US" sz="1400" b="1" dirty="0">
                <a:latin typeface="Arial" panose="020B0604020202020204" pitchFamily="34" charset="0"/>
                <a:cs typeface="Arial" panose="020B0604020202020204" pitchFamily="34" charset="0"/>
                <a:sym typeface="Arial"/>
              </a:rPr>
              <a:t> </a:t>
            </a:r>
            <a:endParaRPr lang="en-US" sz="1400" dirty="0">
              <a:latin typeface="Arial" panose="020B0604020202020204" pitchFamily="34" charset="0"/>
              <a:cs typeface="Arial" panose="020B0604020202020204" pitchFamily="34" charset="0"/>
              <a:sym typeface="Arial"/>
            </a:endParaRPr>
          </a:p>
          <a:p>
            <a:pPr marL="288925" indent="-171450">
              <a:spcBef>
                <a:spcPts val="0"/>
              </a:spcBef>
              <a:buSzPts val="1300"/>
            </a:pPr>
            <a:r>
              <a:rPr lang="en-US" sz="1400" dirty="0">
                <a:latin typeface="Arial" panose="020B0604020202020204" pitchFamily="34" charset="0"/>
                <a:ea typeface="Arial"/>
                <a:cs typeface="Arial" panose="020B0604020202020204" pitchFamily="34" charset="0"/>
                <a:sym typeface="Arial"/>
              </a:rPr>
              <a:t>For fueling locations characterized by certain environmental conditions for various desired blend levels, the decision makers should consider the option that provides the best outcomes in terms of solution confidence, economics and quality traceability </a:t>
            </a:r>
          </a:p>
          <a:p>
            <a:pPr marL="288925" indent="-171450">
              <a:spcBef>
                <a:spcPts val="0"/>
              </a:spcBef>
              <a:buSzPts val="1300"/>
            </a:pPr>
            <a:r>
              <a:rPr lang="en-US" sz="1400" dirty="0">
                <a:latin typeface="Arial" panose="020B0604020202020204" pitchFamily="34" charset="0"/>
                <a:ea typeface="Arial"/>
                <a:cs typeface="Arial" panose="020B0604020202020204" pitchFamily="34" charset="0"/>
                <a:sym typeface="Arial"/>
              </a:rPr>
              <a:t>Best practices guidance document for handling of biodiesel and blends will be delivered as part of this paper</a:t>
            </a:r>
          </a:p>
          <a:p>
            <a:pPr marL="288925" indent="-171450">
              <a:spcBef>
                <a:spcPts val="0"/>
              </a:spcBef>
              <a:buSzPts val="1300"/>
            </a:pPr>
            <a:r>
              <a:rPr lang="en-US" sz="1400" dirty="0">
                <a:latin typeface="Arial" panose="020B0604020202020204" pitchFamily="34" charset="0"/>
                <a:ea typeface="Arial"/>
                <a:cs typeface="Arial" panose="020B0604020202020204" pitchFamily="34" charset="0"/>
                <a:sym typeface="Arial"/>
              </a:rPr>
              <a:t>Flow Chart with possible outcomes will also be included for step-by-step decision making </a:t>
            </a:r>
          </a:p>
        </p:txBody>
      </p:sp>
    </p:spTree>
    <p:extLst>
      <p:ext uri="{BB962C8B-B14F-4D97-AF65-F5344CB8AC3E}">
        <p14:creationId xmlns:p14="http://schemas.microsoft.com/office/powerpoint/2010/main" val="267322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76200"/>
            <a:ext cx="12192000" cy="735400"/>
          </a:xfrm>
          <a:prstGeom prst="rect">
            <a:avLst/>
          </a:prstGeom>
          <a:noFill/>
          <a:ln>
            <a:noFill/>
          </a:ln>
        </p:spPr>
        <p:txBody>
          <a:bodyPr spcFirstLastPara="1" vert="horz" wrap="square" lIns="121900" tIns="60933" rIns="121900" bIns="60933" rtlCol="0" anchor="ctr" anchorCtr="0">
            <a:noAutofit/>
          </a:bodyPr>
          <a:lstStyle/>
          <a:p>
            <a:pPr algn="ctr"/>
            <a:r>
              <a:rPr lang="en-US" sz="2933" b="1" dirty="0"/>
              <a:t>Railroad GHG Emissions Accounting with Biofuels</a:t>
            </a:r>
          </a:p>
        </p:txBody>
      </p:sp>
      <p:sp>
        <p:nvSpPr>
          <p:cNvPr id="125" name="Shape 125"/>
          <p:cNvSpPr txBox="1">
            <a:spLocks noGrp="1"/>
          </p:cNvSpPr>
          <p:nvPr>
            <p:ph idx="1"/>
          </p:nvPr>
        </p:nvSpPr>
        <p:spPr>
          <a:xfrm>
            <a:off x="318961" y="817125"/>
            <a:ext cx="11809780" cy="4844665"/>
          </a:xfrm>
          <a:prstGeom prst="rect">
            <a:avLst/>
          </a:prstGeom>
          <a:noFill/>
          <a:ln>
            <a:noFill/>
          </a:ln>
        </p:spPr>
        <p:txBody>
          <a:bodyPr spcFirstLastPara="1" vert="horz" wrap="square" lIns="121900" tIns="60933" rIns="121900" bIns="60933" rtlCol="0" anchor="t" anchorCtr="0">
            <a:noAutofit/>
          </a:bodyPr>
          <a:lstStyle/>
          <a:p>
            <a:pPr marL="0" indent="0">
              <a:lnSpc>
                <a:spcPct val="100000"/>
              </a:lnSpc>
              <a:spcBef>
                <a:spcPts val="0"/>
              </a:spcBef>
              <a:buClr>
                <a:schemeClr val="dk1"/>
              </a:buClr>
              <a:buSzPts val="975"/>
              <a:buNone/>
            </a:pPr>
            <a:r>
              <a:rPr lang="en-US" sz="1400" b="1" dirty="0">
                <a:solidFill>
                  <a:schemeClr val="dk1"/>
                </a:solidFill>
                <a:latin typeface="Arial" panose="020B0604020202020204" pitchFamily="34" charset="0"/>
                <a:ea typeface="Arial"/>
                <a:cs typeface="Arial" panose="020B0604020202020204" pitchFamily="34" charset="0"/>
                <a:sym typeface="Arial"/>
              </a:rPr>
              <a:t>Abstract</a:t>
            </a:r>
            <a:r>
              <a:rPr lang="en-US" sz="1400" dirty="0">
                <a:solidFill>
                  <a:schemeClr val="dk1"/>
                </a:solidFill>
                <a:latin typeface="Arial" panose="020B0604020202020204" pitchFamily="34" charset="0"/>
                <a:ea typeface="Arial"/>
                <a:cs typeface="Arial" panose="020B0604020202020204" pitchFamily="34" charset="0"/>
                <a:sym typeface="Arial"/>
              </a:rPr>
              <a:t> </a:t>
            </a:r>
            <a:endParaRPr lang="en-US" sz="1400" dirty="0">
              <a:solidFill>
                <a:schemeClr val="dk1"/>
              </a:solidFill>
              <a:latin typeface="Arial" panose="020B0604020202020204" pitchFamily="34" charset="0"/>
              <a:cs typeface="Arial" panose="020B0604020202020204" pitchFamily="34" charset="0"/>
              <a:sym typeface="Arial"/>
            </a:endParaRP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North American Class I railroads collectively consume 3.5 billion gallons of diesel fuel each year</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All Class I railroads have partnered with SBTi (Science Based Targets) to aggressively reduce GHG emissions by 2030</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The uptake in the use of biofuels has been increasing in recent years to help meet SBTi goals</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How are North American Class I railroads treating biofuels from a GHG accounting standpoint?</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What precedence, if any, have other railroads outside North America set for how to address the increased use of biofuels</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Canadian railroads will require a more precise fuel management and measurement system to address legislative requirements</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How can the industry standardize around a common GHG accounting methodology related to biofuels</a:t>
            </a:r>
          </a:p>
          <a:p>
            <a:pPr marL="0" indent="0">
              <a:lnSpc>
                <a:spcPct val="100000"/>
              </a:lnSpc>
              <a:spcBef>
                <a:spcPts val="0"/>
              </a:spcBef>
              <a:buSzPts val="1300"/>
              <a:buNone/>
            </a:pPr>
            <a:endParaRPr lang="en-US" sz="1400" b="1"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400" b="1" dirty="0">
                <a:solidFill>
                  <a:schemeClr val="dk1"/>
                </a:solidFill>
                <a:latin typeface="Arial" panose="020B0604020202020204" pitchFamily="34" charset="0"/>
                <a:cs typeface="Arial" panose="020B0604020202020204" pitchFamily="34" charset="0"/>
                <a:sym typeface="Arial"/>
              </a:rPr>
              <a:t>Background</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Each Class I railroad chooses their own voluntary goals and which scope emissions will be included</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Some railroads have set aggressive biofuel uptake goals by 2030 to help meet their SBTi emissions reduction goals</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Is there a consensus on the accounting for the carbon intensity of biofuels, is it batch specific?</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What new measurement systems will be required to account for either state or provincial boundary biofuel purchase and/or consumption</a:t>
            </a:r>
          </a:p>
          <a:p>
            <a:pPr marL="0" indent="0">
              <a:lnSpc>
                <a:spcPct val="100000"/>
              </a:lnSpc>
              <a:spcBef>
                <a:spcPts val="0"/>
              </a:spcBef>
              <a:buSzPts val="1300"/>
              <a:buNone/>
            </a:pPr>
            <a:endParaRPr lang="en-US" sz="1400" b="1"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400" b="1" dirty="0">
                <a:solidFill>
                  <a:schemeClr val="dk1"/>
                </a:solidFill>
                <a:latin typeface="Arial" panose="020B0604020202020204" pitchFamily="34" charset="0"/>
                <a:cs typeface="Arial" panose="020B0604020202020204" pitchFamily="34" charset="0"/>
                <a:sym typeface="Arial"/>
              </a:rPr>
              <a:t>Conclusion </a:t>
            </a:r>
            <a:endParaRPr lang="en-US" sz="1400" dirty="0">
              <a:solidFill>
                <a:schemeClr val="dk1"/>
              </a:solidFill>
              <a:latin typeface="Arial" panose="020B0604020202020204" pitchFamily="34" charset="0"/>
              <a:cs typeface="Arial" panose="020B0604020202020204" pitchFamily="34" charset="0"/>
              <a:sym typeface="Arial"/>
            </a:endParaRP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Biofuels present a relatively clear path to significantly reduce GHG emissions by the near term 2030 SBTi goals</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A common accounting methodology will build industry confidence in adopting biofuels as a strategic plank towards emissions reduction</a:t>
            </a:r>
          </a:p>
          <a:p>
            <a:pPr marL="380990">
              <a:lnSpc>
                <a:spcPct val="100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New measurement systems may be required to meet legislative reporting metrics by state and/or province</a:t>
            </a:r>
          </a:p>
          <a:p>
            <a:pPr marL="0" indent="0">
              <a:lnSpc>
                <a:spcPct val="100000"/>
              </a:lnSpc>
              <a:spcBef>
                <a:spcPts val="0"/>
              </a:spcBef>
              <a:buSzPts val="1300"/>
              <a:buNone/>
            </a:pPr>
            <a:endParaRPr lang="en-US" sz="1400" b="1" dirty="0">
              <a:solidFill>
                <a:schemeClr val="dk1"/>
              </a:solidFill>
              <a:latin typeface="Arial" panose="020B0604020202020204" pitchFamily="34" charset="0"/>
              <a:ea typeface="Arial"/>
              <a:cs typeface="Arial" panose="020B0604020202020204" pitchFamily="34" charset="0"/>
              <a:sym typeface="Arial"/>
            </a:endParaRPr>
          </a:p>
          <a:p>
            <a:pPr marL="0" indent="0">
              <a:lnSpc>
                <a:spcPct val="100000"/>
              </a:lnSpc>
              <a:spcBef>
                <a:spcPts val="0"/>
              </a:spcBef>
              <a:buSzPts val="1300"/>
              <a:buNone/>
            </a:pPr>
            <a:r>
              <a:rPr lang="en-US" sz="1400" b="1" dirty="0">
                <a:solidFill>
                  <a:schemeClr val="dk1"/>
                </a:solidFill>
                <a:latin typeface="Arial" panose="020B0604020202020204" pitchFamily="34" charset="0"/>
                <a:ea typeface="Arial"/>
                <a:cs typeface="Arial" panose="020B0604020202020204" pitchFamily="34" charset="0"/>
                <a:sym typeface="Arial"/>
              </a:rPr>
              <a:t>Recommendation</a:t>
            </a:r>
            <a:endParaRPr lang="en-US" sz="1400" dirty="0">
              <a:solidFill>
                <a:schemeClr val="dk1"/>
              </a:solidFill>
              <a:latin typeface="Arial" panose="020B0604020202020204" pitchFamily="34" charset="0"/>
              <a:ea typeface="Arial"/>
              <a:cs typeface="Arial" panose="020B0604020202020204" pitchFamily="34" charset="0"/>
              <a:sym typeface="Arial"/>
            </a:endParaRPr>
          </a:p>
          <a:p>
            <a:pPr marL="380990">
              <a:lnSpc>
                <a:spcPct val="95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Best practice sharing in terms of biofuels accounting methodology</a:t>
            </a:r>
          </a:p>
          <a:p>
            <a:pPr marL="380990">
              <a:lnSpc>
                <a:spcPct val="95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Industry collaboration and technology sharing for augmented fuel measurement systems</a:t>
            </a:r>
          </a:p>
          <a:p>
            <a:pPr marL="380990">
              <a:lnSpc>
                <a:spcPct val="95000"/>
              </a:lnSpc>
              <a:spcBef>
                <a:spcPts val="0"/>
              </a:spcBef>
              <a:buSzPts val="1100"/>
            </a:pPr>
            <a:r>
              <a:rPr lang="en-US" sz="1200" dirty="0">
                <a:solidFill>
                  <a:schemeClr val="dk1"/>
                </a:solidFill>
                <a:latin typeface="Arial" panose="020B0604020202020204" pitchFamily="34" charset="0"/>
                <a:cs typeface="Arial" panose="020B0604020202020204" pitchFamily="34" charset="0"/>
                <a:sym typeface="Arial"/>
              </a:rPr>
              <a:t>A standardized approach to SBTi reporting amongst all the Class I railroads for locomotive fuel consumption with biofuel blends</a:t>
            </a:r>
          </a:p>
          <a:p>
            <a:pPr marL="380990">
              <a:lnSpc>
                <a:spcPct val="95000"/>
              </a:lnSpc>
              <a:spcBef>
                <a:spcPts val="0"/>
              </a:spcBef>
              <a:buSzPts val="1100"/>
            </a:pPr>
            <a:endParaRPr lang="en-US" sz="1400" dirty="0">
              <a:solidFill>
                <a:schemeClr val="dk1"/>
              </a:solidFill>
              <a:latin typeface="Arial" panose="020B0604020202020204" pitchFamily="34" charset="0"/>
              <a:cs typeface="Arial" panose="020B0604020202020204" pitchFamily="34" charset="0"/>
              <a:sym typeface="Arial"/>
            </a:endParaRPr>
          </a:p>
        </p:txBody>
      </p:sp>
      <p:sp>
        <p:nvSpPr>
          <p:cNvPr id="123" name="Shape 123"/>
          <p:cNvSpPr txBox="1">
            <a:spLocks noGrp="1"/>
          </p:cNvSpPr>
          <p:nvPr>
            <p:ph type="sldNum" sz="quarter" idx="12"/>
          </p:nvPr>
        </p:nvSpPr>
        <p:spPr>
          <a:xfrm>
            <a:off x="2805433" y="5508411"/>
            <a:ext cx="3381100" cy="953958"/>
          </a:xfrm>
          <a:prstGeom prst="rect">
            <a:avLst/>
          </a:prstGeom>
          <a:noFill/>
          <a:ln>
            <a:solidFill>
              <a:schemeClr val="accent1"/>
            </a:solidFill>
          </a:ln>
        </p:spPr>
        <p:txBody>
          <a:bodyPr spcFirstLastPara="1" vert="horz" wrap="square" lIns="121900" tIns="60933" rIns="121900" bIns="60933" rtlCol="0" anchor="ctr" anchorCtr="0">
            <a:noAutofit/>
          </a:bodyPr>
          <a:lstStyle/>
          <a:p>
            <a:pPr lvl="0" algn="ctr">
              <a:buClr>
                <a:prstClr val="black"/>
              </a:buClr>
              <a:buSzPts val="1000"/>
              <a:defRPr/>
            </a:pPr>
            <a:r>
              <a:rPr lang="en-US" sz="1100" dirty="0">
                <a:solidFill>
                  <a:prstClr val="black"/>
                </a:solidFill>
                <a:latin typeface="Arial" panose="020B0604020202020204" pitchFamily="34" charset="0"/>
                <a:cs typeface="Arial" panose="020B0604020202020204" pitchFamily="34" charset="0"/>
              </a:rPr>
              <a:t>Wayne A. Kennedy – Railroad Consultant</a:t>
            </a:r>
          </a:p>
          <a:p>
            <a:pPr lvl="0" algn="ctr">
              <a:buClr>
                <a:prstClr val="black"/>
              </a:buClr>
              <a:buSzPts val="1000"/>
              <a:defRPr/>
            </a:pPr>
            <a:r>
              <a:rPr lang="en-US" sz="1100" dirty="0">
                <a:solidFill>
                  <a:prstClr val="black"/>
                </a:solidFill>
                <a:latin typeface="Arial" panose="020B0604020202020204" pitchFamily="34" charset="0"/>
                <a:cs typeface="Arial" panose="020B0604020202020204" pitchFamily="34" charset="0"/>
              </a:rPr>
              <a:t>Steve Fritz – Southwest Research Institute</a:t>
            </a:r>
          </a:p>
          <a:p>
            <a:pPr lvl="0" algn="ctr">
              <a:buClr>
                <a:prstClr val="black"/>
              </a:buClr>
              <a:buSzPts val="1000"/>
              <a:defRPr/>
            </a:pPr>
            <a:r>
              <a:rPr lang="en-US" sz="1100" dirty="0">
                <a:solidFill>
                  <a:prstClr val="black"/>
                </a:solidFill>
                <a:latin typeface="Arial" panose="020B0604020202020204" pitchFamily="34" charset="0"/>
                <a:cs typeface="Arial" panose="020B0604020202020204" pitchFamily="34" charset="0"/>
              </a:rPr>
              <a:t>Veronica Bradley – Clean Fuels Alliance America</a:t>
            </a:r>
          </a:p>
          <a:p>
            <a:pPr lvl="0" algn="ctr">
              <a:buClr>
                <a:prstClr val="black"/>
              </a:buClr>
              <a:buSzPts val="1000"/>
              <a:defRPr/>
            </a:pPr>
            <a:r>
              <a:rPr lang="en-US" sz="1100" dirty="0">
                <a:solidFill>
                  <a:prstClr val="black"/>
                </a:solidFill>
                <a:latin typeface="Arial" panose="020B0604020202020204" pitchFamily="34" charset="0"/>
                <a:cs typeface="Arial" panose="020B0604020202020204" pitchFamily="34" charset="0"/>
              </a:rPr>
              <a:t>Sarah </a:t>
            </a:r>
            <a:r>
              <a:rPr lang="en-US" sz="1100" dirty="0" err="1">
                <a:solidFill>
                  <a:prstClr val="black"/>
                </a:solidFill>
                <a:latin typeface="Arial" panose="020B0604020202020204" pitchFamily="34" charset="0"/>
                <a:cs typeface="Arial" panose="020B0604020202020204" pitchFamily="34" charset="0"/>
              </a:rPr>
              <a:t>Elsokkary</a:t>
            </a:r>
            <a:r>
              <a:rPr lang="en-US" sz="1100" dirty="0">
                <a:solidFill>
                  <a:prstClr val="black"/>
                </a:solidFill>
                <a:latin typeface="Arial" panose="020B0604020202020204" pitchFamily="34" charset="0"/>
                <a:cs typeface="Arial" panose="020B0604020202020204" pitchFamily="34" charset="0"/>
              </a:rPr>
              <a:t> – Arcadis</a:t>
            </a:r>
          </a:p>
          <a:p>
            <a:pPr lvl="0" algn="ctr">
              <a:buClr>
                <a:prstClr val="black"/>
              </a:buClr>
              <a:buSzPts val="1000"/>
              <a:defRPr/>
            </a:pPr>
            <a:r>
              <a:rPr lang="en-US" sz="1100" dirty="0">
                <a:solidFill>
                  <a:prstClr val="black"/>
                </a:solidFill>
                <a:latin typeface="Arial" panose="020B0604020202020204" pitchFamily="34" charset="0"/>
                <a:cs typeface="Arial" panose="020B0604020202020204" pitchFamily="34" charset="0"/>
              </a:rPr>
              <a:t>Rajani </a:t>
            </a:r>
            <a:r>
              <a:rPr lang="en-US" sz="1100" dirty="0" err="1">
                <a:solidFill>
                  <a:prstClr val="black"/>
                </a:solidFill>
                <a:latin typeface="Arial" panose="020B0604020202020204" pitchFamily="34" charset="0"/>
                <a:cs typeface="Arial" panose="020B0604020202020204" pitchFamily="34" charset="0"/>
              </a:rPr>
              <a:t>Modiyani</a:t>
            </a:r>
            <a:r>
              <a:rPr lang="en-US" sz="1100" dirty="0">
                <a:solidFill>
                  <a:prstClr val="black"/>
                </a:solidFill>
                <a:latin typeface="Arial" panose="020B0604020202020204" pitchFamily="34" charset="0"/>
                <a:cs typeface="Arial" panose="020B0604020202020204" pitchFamily="34" charset="0"/>
              </a:rPr>
              <a:t> – Chevron REG</a:t>
            </a:r>
          </a:p>
        </p:txBody>
      </p:sp>
      <p:sp>
        <p:nvSpPr>
          <p:cNvPr id="126" name="Shape 126"/>
          <p:cNvSpPr txBox="1"/>
          <p:nvPr/>
        </p:nvSpPr>
        <p:spPr>
          <a:xfrm>
            <a:off x="3194939" y="506862"/>
            <a:ext cx="4787200" cy="39054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1333" kern="0" dirty="0">
                <a:solidFill>
                  <a:srgbClr val="000000"/>
                </a:solidFill>
                <a:latin typeface="Arial"/>
                <a:cs typeface="Arial"/>
                <a:sym typeface="Arial"/>
              </a:rPr>
              <a:t>  LMOA Fuels, Lubes and Environmental Committee 2024</a:t>
            </a:r>
          </a:p>
        </p:txBody>
      </p:sp>
      <p:pic>
        <p:nvPicPr>
          <p:cNvPr id="2" name="Picture 4" descr="Clean Fuels Alliance America Champions Low Carbon Fuels | Green Car Journal">
            <a:extLst>
              <a:ext uri="{FF2B5EF4-FFF2-40B4-BE49-F238E27FC236}">
                <a16:creationId xmlns:a16="http://schemas.microsoft.com/office/drawing/2014/main" id="{1F7AB808-D338-2CA4-4D10-4E542E212A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9578" y="5745493"/>
            <a:ext cx="1324284" cy="4797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699CFCE-FF2F-6789-0CAD-8EC34DC5E981}"/>
              </a:ext>
            </a:extLst>
          </p:cNvPr>
          <p:cNvPicPr>
            <a:picLocks noChangeAspect="1"/>
          </p:cNvPicPr>
          <p:nvPr/>
        </p:nvPicPr>
        <p:blipFill>
          <a:blip r:embed="rId4"/>
          <a:stretch>
            <a:fillRect/>
          </a:stretch>
        </p:blipFill>
        <p:spPr>
          <a:xfrm>
            <a:off x="7476301" y="5733009"/>
            <a:ext cx="1481859" cy="479793"/>
          </a:xfrm>
          <a:prstGeom prst="rect">
            <a:avLst/>
          </a:prstGeom>
        </p:spPr>
      </p:pic>
      <p:pic>
        <p:nvPicPr>
          <p:cNvPr id="5" name="Picture 4">
            <a:extLst>
              <a:ext uri="{FF2B5EF4-FFF2-40B4-BE49-F238E27FC236}">
                <a16:creationId xmlns:a16="http://schemas.microsoft.com/office/drawing/2014/main" id="{3249B193-6938-E9FE-D402-943C148ECDB1}"/>
              </a:ext>
            </a:extLst>
          </p:cNvPr>
          <p:cNvPicPr>
            <a:picLocks noChangeAspect="1"/>
          </p:cNvPicPr>
          <p:nvPr/>
        </p:nvPicPr>
        <p:blipFill>
          <a:blip r:embed="rId5"/>
          <a:stretch>
            <a:fillRect/>
          </a:stretch>
        </p:blipFill>
        <p:spPr>
          <a:xfrm>
            <a:off x="10499739" y="5764274"/>
            <a:ext cx="1629002" cy="381053"/>
          </a:xfrm>
          <a:prstGeom prst="rect">
            <a:avLst/>
          </a:prstGeom>
        </p:spPr>
      </p:pic>
      <p:pic>
        <p:nvPicPr>
          <p:cNvPr id="6" name="Picture 5">
            <a:extLst>
              <a:ext uri="{FF2B5EF4-FFF2-40B4-BE49-F238E27FC236}">
                <a16:creationId xmlns:a16="http://schemas.microsoft.com/office/drawing/2014/main" id="{805120D6-E9B5-AD13-7570-1300CAF00041}"/>
              </a:ext>
            </a:extLst>
          </p:cNvPr>
          <p:cNvPicPr>
            <a:picLocks noChangeAspect="1"/>
          </p:cNvPicPr>
          <p:nvPr/>
        </p:nvPicPr>
        <p:blipFill>
          <a:blip r:embed="rId6"/>
          <a:stretch>
            <a:fillRect/>
          </a:stretch>
        </p:blipFill>
        <p:spPr>
          <a:xfrm>
            <a:off x="10506032" y="5175825"/>
            <a:ext cx="1568391" cy="544809"/>
          </a:xfrm>
          <a:prstGeom prst="rect">
            <a:avLst/>
          </a:prstGeom>
        </p:spPr>
      </p:pic>
    </p:spTree>
    <p:extLst>
      <p:ext uri="{BB962C8B-B14F-4D97-AF65-F5344CB8AC3E}">
        <p14:creationId xmlns:p14="http://schemas.microsoft.com/office/powerpoint/2010/main" val="2746744105"/>
      </p:ext>
    </p:extLst>
  </p:cSld>
  <p:clrMapOvr>
    <a:masterClrMapping/>
  </p:clrMapOvr>
</p:sld>
</file>

<file path=ppt/theme/theme1.xml><?xml version="1.0" encoding="utf-8"?>
<a:theme xmlns:a="http://schemas.openxmlformats.org/drawingml/2006/main" name="Title &amp; Bullet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6" id="{A5F7FB68-175F-48E2-AF4D-7727FEA7352A}" vid="{0B7AE9B2-C561-4F66-9264-4326B6B389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3601</TotalTime>
  <Words>1461</Words>
  <Application>Microsoft Office PowerPoint</Application>
  <PresentationFormat>Widescreen</PresentationFormat>
  <Paragraphs>132</Paragraphs>
  <Slides>5</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Arial</vt:lpstr>
      <vt:lpstr>Arial Black</vt:lpstr>
      <vt:lpstr>Calibri</vt:lpstr>
      <vt:lpstr>Courier New</vt:lpstr>
      <vt:lpstr>Gill Sans MT</vt:lpstr>
      <vt:lpstr>Gill Sans Std</vt:lpstr>
      <vt:lpstr>LucidaGrande</vt:lpstr>
      <vt:lpstr>Tahoma</vt:lpstr>
      <vt:lpstr>Wingdings</vt:lpstr>
      <vt:lpstr>Title &amp; Bullets</vt:lpstr>
      <vt:lpstr>Cummins 2018</vt:lpstr>
      <vt:lpstr>CARB In-Use Locomotive Regulation</vt:lpstr>
      <vt:lpstr>T4 Locomotive Incentive Grant Funding</vt:lpstr>
      <vt:lpstr>Biofuels and Low Temperature Properties</vt:lpstr>
      <vt:lpstr>Biodiesel Handling &amp; Blending </vt:lpstr>
      <vt:lpstr>Railroad GHG Emissions Accounting with Biofuels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Tapia Jr, Frank</dc:creator>
  <cp:lastModifiedBy>Miller, Chris</cp:lastModifiedBy>
  <cp:revision>164</cp:revision>
  <dcterms:created xsi:type="dcterms:W3CDTF">2014-10-07T20:34:53Z</dcterms:created>
  <dcterms:modified xsi:type="dcterms:W3CDTF">2024-05-28T13:40:05Z</dcterms:modified>
</cp:coreProperties>
</file>