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78" r:id="rId2"/>
    <p:sldId id="1625" r:id="rId3"/>
    <p:sldId id="1622" r:id="rId4"/>
    <p:sldId id="314" r:id="rId5"/>
    <p:sldId id="465" r:id="rId6"/>
    <p:sldId id="1620" r:id="rId7"/>
    <p:sldId id="7892" r:id="rId8"/>
    <p:sldId id="470" r:id="rId9"/>
    <p:sldId id="7893" r:id="rId10"/>
    <p:sldId id="459" r:id="rId11"/>
    <p:sldId id="7894" r:id="rId12"/>
    <p:sldId id="262" r:id="rId13"/>
    <p:sldId id="7865" r:id="rId14"/>
    <p:sldId id="7896" r:id="rId15"/>
    <p:sldId id="42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5" userDrawn="1">
          <p15:clr>
            <a:srgbClr val="A4A3A4"/>
          </p15:clr>
        </p15:guide>
        <p15:guide id="2" orient="horz" pos="142" userDrawn="1">
          <p15:clr>
            <a:srgbClr val="A4A3A4"/>
          </p15:clr>
        </p15:guide>
        <p15:guide id="3" orient="horz" pos="2061" userDrawn="1">
          <p15:clr>
            <a:srgbClr val="A4A3A4"/>
          </p15:clr>
        </p15:guide>
        <p15:guide id="4" orient="horz" pos="4248" userDrawn="1">
          <p15:clr>
            <a:srgbClr val="A4A3A4"/>
          </p15:clr>
        </p15:guide>
        <p15:guide id="5" pos="3840" userDrawn="1">
          <p15:clr>
            <a:srgbClr val="A4A3A4"/>
          </p15:clr>
        </p15:guide>
        <p15:guide id="6" pos="7575" userDrawn="1">
          <p15:clr>
            <a:srgbClr val="A4A3A4"/>
          </p15:clr>
        </p15:guide>
        <p15:guide id="7" pos="3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rjit Soora" initials="AS" lastIdx="1" clrIdx="0">
    <p:extLst>
      <p:ext uri="{19B8F6BF-5375-455C-9EA6-DF929625EA0E}">
        <p15:presenceInfo xmlns:p15="http://schemas.microsoft.com/office/powerpoint/2012/main" userId="S-1-5-21-1374106669-1720863238-9522986-1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6BA"/>
    <a:srgbClr val="055CBB"/>
    <a:srgbClr val="1946BB"/>
    <a:srgbClr val="79B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46" autoAdjust="0"/>
    <p:restoredTop sz="93487" autoAdjust="0"/>
  </p:normalViewPr>
  <p:slideViewPr>
    <p:cSldViewPr snapToGrid="0" showGuides="1">
      <p:cViewPr varScale="1">
        <p:scale>
          <a:sx n="85" d="100"/>
          <a:sy n="85" d="100"/>
        </p:scale>
        <p:origin x="485" y="62"/>
      </p:cViewPr>
      <p:guideLst>
        <p:guide orient="horz" pos="4115"/>
        <p:guide orient="horz" pos="142"/>
        <p:guide orient="horz" pos="2061"/>
        <p:guide orient="horz" pos="4248"/>
        <p:guide pos="3840"/>
        <p:guide pos="7575"/>
        <p:guide pos="380"/>
      </p:guideLst>
    </p:cSldViewPr>
  </p:slideViewPr>
  <p:notesTextViewPr>
    <p:cViewPr>
      <p:scale>
        <a:sx n="1" d="1"/>
        <a:sy n="1" d="1"/>
      </p:scale>
      <p:origin x="0" y="0"/>
    </p:cViewPr>
  </p:notesTextViewPr>
  <p:sorterViewPr>
    <p:cViewPr>
      <p:scale>
        <a:sx n="122" d="100"/>
        <a:sy n="122" d="100"/>
      </p:scale>
      <p:origin x="0" y="0"/>
    </p:cViewPr>
  </p:sorterViewPr>
  <p:notesViewPr>
    <p:cSldViewPr snapToGrid="0">
      <p:cViewPr varScale="1">
        <p:scale>
          <a:sx n="81" d="100"/>
          <a:sy n="81" d="100"/>
        </p:scale>
        <p:origin x="-38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29292E-8E4F-4BF3-8652-746C41F3F2CC}" type="datetimeFigureOut">
              <a:rPr lang="en-US" smtClean="0"/>
              <a:pPr/>
              <a:t>2/11/2025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55482B-E8C4-4515-957A-05DBD119DB90}" type="slidenum">
              <a:rPr lang="en-US" smtClean="0"/>
              <a:pPr/>
              <a:t>‹#›</a:t>
            </a:fld>
            <a:endParaRPr lang="en-US" dirty="0"/>
          </a:p>
        </p:txBody>
      </p:sp>
    </p:spTree>
    <p:extLst>
      <p:ext uri="{BB962C8B-B14F-4D97-AF65-F5344CB8AC3E}">
        <p14:creationId xmlns:p14="http://schemas.microsoft.com/office/powerpoint/2010/main" val="94562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21722D-20BB-409F-8B0B-E44C5CB55357}" type="datetimeFigureOut">
              <a:rPr lang="en-US" smtClean="0"/>
              <a:pPr/>
              <a:t>2/11/2025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02036B-E434-4D9D-AE07-17067B549135}" type="slidenum">
              <a:rPr lang="en-US" smtClean="0"/>
              <a:pPr/>
              <a:t>‹#›</a:t>
            </a:fld>
            <a:endParaRPr lang="en-US" dirty="0"/>
          </a:p>
        </p:txBody>
      </p:sp>
    </p:spTree>
    <p:extLst>
      <p:ext uri="{BB962C8B-B14F-4D97-AF65-F5344CB8AC3E}">
        <p14:creationId xmlns:p14="http://schemas.microsoft.com/office/powerpoint/2010/main" val="71243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19" name="Shape 119"/>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62388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16 Attendees for the summer meeting</a:t>
            </a:r>
          </a:p>
          <a:p>
            <a:r>
              <a:rPr lang="en-US" dirty="0"/>
              <a:t>Calculated that we had over 400 years of experience in the room</a:t>
            </a:r>
          </a:p>
        </p:txBody>
      </p:sp>
      <p:sp>
        <p:nvSpPr>
          <p:cNvPr id="4" name="Slide Number Placeholder 3"/>
          <p:cNvSpPr>
            <a:spLocks noGrp="1"/>
          </p:cNvSpPr>
          <p:nvPr>
            <p:ph type="sldNum" sz="quarter" idx="5"/>
          </p:nvPr>
        </p:nvSpPr>
        <p:spPr/>
        <p:txBody>
          <a:bodyPr/>
          <a:lstStyle/>
          <a:p>
            <a:fld id="{DD02036B-E434-4D9D-AE07-17067B549135}" type="slidenum">
              <a:rPr lang="en-US" smtClean="0"/>
              <a:pPr/>
              <a:t>4</a:t>
            </a:fld>
            <a:endParaRPr lang="en-US" dirty="0"/>
          </a:p>
        </p:txBody>
      </p:sp>
    </p:spTree>
    <p:extLst>
      <p:ext uri="{BB962C8B-B14F-4D97-AF65-F5344CB8AC3E}">
        <p14:creationId xmlns:p14="http://schemas.microsoft.com/office/powerpoint/2010/main" val="1035787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685800" y="4344026"/>
            <a:ext cx="5486400" cy="4114500"/>
          </a:xfrm>
          <a:prstGeom prst="rect">
            <a:avLst/>
          </a:prstGeom>
          <a:noFill/>
          <a:ln>
            <a:noFill/>
          </a:ln>
        </p:spPr>
        <p:txBody>
          <a:bodyPr spcFirstLastPara="1" wrap="square" lIns="89600" tIns="89600" rIns="89600" bIns="89600" anchor="ctr" anchorCtr="0">
            <a:noAutofit/>
          </a:bodyPr>
          <a:lstStyle/>
          <a:p>
            <a:pPr marL="0" lvl="0" indent="0" rtl="0">
              <a:spcBef>
                <a:spcPts val="0"/>
              </a:spcBef>
              <a:spcAft>
                <a:spcPts val="0"/>
              </a:spcAft>
              <a:buNone/>
            </a:pPr>
            <a:endParaRPr sz="1400" dirty="0"/>
          </a:p>
        </p:txBody>
      </p:sp>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645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p:cNvSpPr>
            <a:spLocks noChangeArrowheads="1"/>
          </p:cNvSpPr>
          <p:nvPr userDrawn="1"/>
        </p:nvSpPr>
        <p:spPr bwMode="auto">
          <a:xfrm>
            <a:off x="7007367" y="5530556"/>
            <a:ext cx="4673600" cy="698211"/>
          </a:xfrm>
          <a:prstGeom prst="rect">
            <a:avLst/>
          </a:prstGeom>
          <a:noFill/>
          <a:ln w="12700">
            <a:noFill/>
            <a:miter lim="800000"/>
            <a:headEnd/>
            <a:tailEnd/>
          </a:ln>
          <a:effectLst/>
        </p:spPr>
        <p:txBody>
          <a:bodyPr lIns="90488" tIns="44450" rIns="90488" bIns="44450" anchor="ctr"/>
          <a:lstStyle/>
          <a:p>
            <a:pPr algn="r">
              <a:lnSpc>
                <a:spcPts val="1700"/>
              </a:lnSpc>
              <a:spcBef>
                <a:spcPct val="0"/>
              </a:spcBef>
              <a:spcAft>
                <a:spcPct val="0"/>
              </a:spcAft>
              <a:buClrTx/>
              <a:buSzTx/>
              <a:buFontTx/>
              <a:buNone/>
              <a:defRPr/>
            </a:pPr>
            <a:endParaRPr lang="en-US" sz="1400" b="1" i="1" dirty="0">
              <a:solidFill>
                <a:schemeClr val="bg1"/>
              </a:solidFill>
              <a:effectLst/>
              <a:latin typeface="Arial" panose="020B0604020202020204" pitchFamily="34" charset="0"/>
              <a:cs typeface="Arial" panose="020B0604020202020204" pitchFamily="34" charset="0"/>
            </a:endParaRPr>
          </a:p>
          <a:p>
            <a:pPr algn="r">
              <a:lnSpc>
                <a:spcPts val="1700"/>
              </a:lnSpc>
              <a:spcBef>
                <a:spcPct val="0"/>
              </a:spcBef>
              <a:spcAft>
                <a:spcPct val="0"/>
              </a:spcAft>
              <a:buClrTx/>
              <a:buSzTx/>
              <a:buFontTx/>
              <a:buNone/>
              <a:defRPr/>
            </a:pPr>
            <a:endParaRPr lang="en-US" sz="1400" b="1" i="1" dirty="0">
              <a:solidFill>
                <a:schemeClr val="bg1"/>
              </a:solidFill>
              <a:effectLst/>
              <a:latin typeface="Arial" panose="020B0604020202020204" pitchFamily="34" charset="0"/>
              <a:cs typeface="Arial" panose="020B0604020202020204" pitchFamily="34" charset="0"/>
            </a:endParaRPr>
          </a:p>
          <a:p>
            <a:pPr algn="r">
              <a:lnSpc>
                <a:spcPts val="1700"/>
              </a:lnSpc>
              <a:spcBef>
                <a:spcPct val="0"/>
              </a:spcBef>
              <a:spcAft>
                <a:spcPct val="0"/>
              </a:spcAft>
              <a:buClrTx/>
              <a:buSzTx/>
              <a:buFontTx/>
              <a:buNone/>
              <a:defRPr/>
            </a:pPr>
            <a:r>
              <a:rPr lang="en-US" sz="1400" b="1" i="1" dirty="0">
                <a:solidFill>
                  <a:schemeClr val="bg1"/>
                </a:solidFill>
                <a:effectLst/>
                <a:latin typeface="Arial" panose="020B0604020202020204" pitchFamily="34" charset="0"/>
                <a:cs typeface="Arial" panose="020B0604020202020204" pitchFamily="34" charset="0"/>
              </a:rPr>
              <a:t>Advance</a:t>
            </a:r>
            <a:r>
              <a:rPr lang="en-US" sz="1400" b="1" i="1" baseline="0" dirty="0">
                <a:solidFill>
                  <a:schemeClr val="bg1"/>
                </a:solidFill>
                <a:effectLst/>
                <a:latin typeface="Arial" panose="020B0604020202020204" pitchFamily="34" charset="0"/>
                <a:cs typeface="Arial" panose="020B0604020202020204" pitchFamily="34" charset="0"/>
              </a:rPr>
              <a:t> Science. Applied Technology</a:t>
            </a:r>
            <a:endParaRPr lang="en-US" sz="1400" b="1" i="1" dirty="0">
              <a:solidFill>
                <a:schemeClr val="bg1"/>
              </a:solidFill>
              <a:effectLst/>
              <a:latin typeface="Arial" panose="020B0604020202020204" pitchFamily="34" charset="0"/>
              <a:cs typeface="Arial" panose="020B0604020202020204" pitchFamily="34" charset="0"/>
            </a:endParaRPr>
          </a:p>
        </p:txBody>
      </p:sp>
      <p:sp>
        <p:nvSpPr>
          <p:cNvPr id="2" name="Title 1"/>
          <p:cNvSpPr>
            <a:spLocks noGrp="1"/>
          </p:cNvSpPr>
          <p:nvPr userDrawn="1">
            <p:ph type="ctrTitle"/>
          </p:nvPr>
        </p:nvSpPr>
        <p:spPr>
          <a:xfrm>
            <a:off x="1105787" y="1550920"/>
            <a:ext cx="9980427" cy="1905000"/>
          </a:xfrm>
        </p:spPr>
        <p:txBody>
          <a:bodyPr>
            <a:normAutofit/>
          </a:bodyPr>
          <a:lstStyle>
            <a:lvl1pPr algn="ctr">
              <a:lnSpc>
                <a:spcPts val="5000"/>
              </a:lnSpc>
              <a:defRPr sz="4800">
                <a:solidFill>
                  <a:srgbClr val="1946BA"/>
                </a:solidFill>
                <a:effectLst/>
              </a:defRPr>
            </a:lvl1pPr>
          </a:lstStyle>
          <a:p>
            <a:r>
              <a:rPr lang="en-US" dirty="0"/>
              <a:t>Click to edit Master title style</a:t>
            </a:r>
          </a:p>
        </p:txBody>
      </p:sp>
      <p:sp>
        <p:nvSpPr>
          <p:cNvPr id="3" name="Subtitle 2"/>
          <p:cNvSpPr>
            <a:spLocks noGrp="1"/>
          </p:cNvSpPr>
          <p:nvPr userDrawn="1">
            <p:ph type="subTitle" idx="1" hasCustomPrompt="1"/>
          </p:nvPr>
        </p:nvSpPr>
        <p:spPr>
          <a:xfrm>
            <a:off x="914400" y="4415508"/>
            <a:ext cx="10363200" cy="886528"/>
          </a:xfrm>
        </p:spPr>
        <p:txBody>
          <a:bodyPr>
            <a:normAutofit/>
          </a:bodyPr>
          <a:lstStyle>
            <a:lvl1pPr marL="0" indent="0" algn="ctr">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or Date</a:t>
            </a:r>
          </a:p>
        </p:txBody>
      </p:sp>
      <p:sp>
        <p:nvSpPr>
          <p:cNvPr id="17" name="Slide Number Placeholder 5"/>
          <p:cNvSpPr>
            <a:spLocks noGrp="1"/>
          </p:cNvSpPr>
          <p:nvPr>
            <p:ph type="sldNum" sz="quarter" idx="12"/>
          </p:nvPr>
        </p:nvSpPr>
        <p:spPr>
          <a:xfrm>
            <a:off x="9296400" y="6341438"/>
            <a:ext cx="2844800" cy="365125"/>
          </a:xfrm>
        </p:spPr>
        <p:txBody>
          <a:bodyPr/>
          <a:lstStyle/>
          <a:p>
            <a:fld id="{511E60E2-5F03-4AD1-8874-AA9ACC93B38D}" type="slidenum">
              <a:rPr lang="en-US" smtClean="0"/>
              <a:pPr/>
              <a:t>‹#›</a:t>
            </a:fld>
            <a:endParaRPr lang="en-US" dirty="0"/>
          </a:p>
        </p:txBody>
      </p:sp>
    </p:spTree>
    <p:extLst>
      <p:ext uri="{BB962C8B-B14F-4D97-AF65-F5344CB8AC3E}">
        <p14:creationId xmlns:p14="http://schemas.microsoft.com/office/powerpoint/2010/main" val="146753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Line Title and Content">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8403" y="27159"/>
            <a:ext cx="11582400" cy="751442"/>
          </a:xfrm>
        </p:spPr>
        <p:txBody>
          <a:bodyPr/>
          <a:lstStyle>
            <a:lvl1pPr>
              <a:defRPr>
                <a:solidFill>
                  <a:srgbClr val="1946BA"/>
                </a:solidFill>
              </a:defRPr>
            </a:lvl1pPr>
          </a:lstStyle>
          <a:p>
            <a:r>
              <a:rPr lang="en-US" dirty="0"/>
              <a:t>Click to Edit Master Title</a:t>
            </a:r>
          </a:p>
        </p:txBody>
      </p:sp>
      <p:sp>
        <p:nvSpPr>
          <p:cNvPr id="3" name="Content Placeholder 2"/>
          <p:cNvSpPr>
            <a:spLocks noGrp="1"/>
          </p:cNvSpPr>
          <p:nvPr userDrawn="1">
            <p:ph idx="1" hasCustomPrompt="1"/>
          </p:nvPr>
        </p:nvSpPr>
        <p:spPr>
          <a:xfrm>
            <a:off x="603251" y="982305"/>
            <a:ext cx="10979149" cy="5140029"/>
          </a:xfrm>
        </p:spPr>
        <p:txBody>
          <a:bodyPr>
            <a:normAutofit/>
          </a:bodyPr>
          <a:lstStyle>
            <a:lvl1pPr marL="228600" indent="-228600">
              <a:defRPr sz="2400" baseline="0"/>
            </a:lvl1pPr>
            <a:lvl2pPr>
              <a:lnSpc>
                <a:spcPts val="2600"/>
              </a:lnSpc>
              <a:defRPr sz="2200" baseline="0"/>
            </a:lvl2pPr>
            <a:lvl3pPr>
              <a:lnSpc>
                <a:spcPts val="2200"/>
              </a:lnSpc>
              <a:defRPr sz="2000"/>
            </a:lvl3p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6" name="Slide Number Placeholder 5"/>
          <p:cNvSpPr>
            <a:spLocks noGrp="1"/>
          </p:cNvSpPr>
          <p:nvPr userDrawn="1">
            <p:ph type="sldNum" sz="quarter" idx="12"/>
          </p:nvPr>
        </p:nvSpPr>
        <p:spPr>
          <a:xfrm>
            <a:off x="9291897" y="6339557"/>
            <a:ext cx="2844800" cy="365125"/>
          </a:xfrm>
        </p:spPr>
        <p:txBody>
          <a:bodyPr/>
          <a:lstStyle>
            <a:lvl1pPr>
              <a:defRPr sz="1200"/>
            </a:lvl1pPr>
          </a:lstStyle>
          <a:p>
            <a:fld id="{511E60E2-5F03-4AD1-8874-AA9ACC93B38D}" type="slidenum">
              <a:rPr lang="en-US" smtClean="0"/>
              <a:pPr/>
              <a:t>‹#›</a:t>
            </a:fld>
            <a:endParaRPr lang="en-US" dirty="0"/>
          </a:p>
        </p:txBody>
      </p:sp>
    </p:spTree>
    <p:extLst>
      <p:ext uri="{BB962C8B-B14F-4D97-AF65-F5344CB8AC3E}">
        <p14:creationId xmlns:p14="http://schemas.microsoft.com/office/powerpoint/2010/main" val="68418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 Line Title and Content">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p:txBody>
          <a:bodyPr/>
          <a:lstStyle>
            <a:lvl1pPr>
              <a:defRPr>
                <a:solidFill>
                  <a:srgbClr val="1946BA"/>
                </a:solidFill>
              </a:defRPr>
            </a:lvl1pPr>
          </a:lstStyle>
          <a:p>
            <a:r>
              <a:rPr lang="en-US" dirty="0"/>
              <a:t>Click to Edit Master Title</a:t>
            </a:r>
            <a:br>
              <a:rPr lang="en-US" dirty="0"/>
            </a:br>
            <a:r>
              <a:rPr lang="en-US" dirty="0"/>
              <a:t>One or Two Lines</a:t>
            </a:r>
          </a:p>
        </p:txBody>
      </p:sp>
      <p:sp>
        <p:nvSpPr>
          <p:cNvPr id="3" name="Content Placeholder 2"/>
          <p:cNvSpPr>
            <a:spLocks noGrp="1"/>
          </p:cNvSpPr>
          <p:nvPr userDrawn="1">
            <p:ph idx="1" hasCustomPrompt="1"/>
          </p:nvPr>
        </p:nvSpPr>
        <p:spPr>
          <a:xfrm>
            <a:off x="603251" y="1489300"/>
            <a:ext cx="10979149" cy="4567468"/>
          </a:xfrm>
        </p:spPr>
        <p:txBody>
          <a:bodyPr>
            <a:normAutofit/>
          </a:bodyPr>
          <a:lstStyle>
            <a:lvl1pPr marL="228600" indent="-228600">
              <a:defRPr sz="2400" baseline="0"/>
            </a:lvl1pPr>
            <a:lvl2pPr>
              <a:lnSpc>
                <a:spcPts val="2600"/>
              </a:lnSpc>
              <a:defRPr sz="2200" baseline="0"/>
            </a:lvl2pPr>
            <a:lvl3pPr>
              <a:lnSpc>
                <a:spcPts val="2200"/>
              </a:lnSpc>
              <a:defRPr sz="2000"/>
            </a:lvl3p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6" name="Slide Number Placeholder 5"/>
          <p:cNvSpPr>
            <a:spLocks noGrp="1"/>
          </p:cNvSpPr>
          <p:nvPr userDrawn="1">
            <p:ph type="sldNum" sz="quarter" idx="12"/>
          </p:nvPr>
        </p:nvSpPr>
        <p:spPr>
          <a:xfrm>
            <a:off x="9291897" y="6339557"/>
            <a:ext cx="2844800" cy="365125"/>
          </a:xfrm>
        </p:spPr>
        <p:txBody>
          <a:bodyPr/>
          <a:lstStyle/>
          <a:p>
            <a:fld id="{511E60E2-5F03-4AD1-8874-AA9ACC93B38D}" type="slidenum">
              <a:rPr lang="en-US" smtClean="0"/>
              <a:pPr/>
              <a:t>‹#›</a:t>
            </a:fld>
            <a:endParaRPr lang="en-US" dirty="0"/>
          </a:p>
        </p:txBody>
      </p:sp>
    </p:spTree>
    <p:extLst>
      <p:ext uri="{BB962C8B-B14F-4D97-AF65-F5344CB8AC3E}">
        <p14:creationId xmlns:p14="http://schemas.microsoft.com/office/powerpoint/2010/main" val="2062190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 Line Title &amp;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403" y="-18106"/>
            <a:ext cx="11582400" cy="832923"/>
          </a:xfr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603251" y="982305"/>
            <a:ext cx="5384800" cy="5140029"/>
          </a:xfrm>
        </p:spPr>
        <p:txBody>
          <a:bodyPr/>
          <a:lstStyle>
            <a:lvl1pPr>
              <a:lnSpc>
                <a:spcPts val="3000"/>
              </a:lnSpc>
              <a:defRPr sz="2400"/>
            </a:lvl1pPr>
            <a:lvl2pPr>
              <a:defRPr sz="2200"/>
            </a:lvl2pPr>
            <a:lvl3pPr>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Main</a:t>
            </a:r>
            <a:br>
              <a:rPr lang="en-US" dirty="0"/>
            </a:br>
            <a:r>
              <a:rPr lang="en-US" dirty="0"/>
              <a:t>2-Column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203951" y="982305"/>
            <a:ext cx="5384800" cy="5140029"/>
          </a:xfrm>
        </p:spPr>
        <p:txBody>
          <a:bodyPr/>
          <a:lstStyle>
            <a:lvl1pPr>
              <a:lnSpc>
                <a:spcPts val="3000"/>
              </a:lnSpc>
              <a:defRPr sz="2400" baseline="0"/>
            </a:lvl1pPr>
            <a:lvl2pPr>
              <a:defRPr sz="2200"/>
            </a:lvl2pPr>
            <a:lvl3pPr>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Main</a:t>
            </a:r>
            <a:br>
              <a:rPr lang="en-US" dirty="0"/>
            </a:br>
            <a:r>
              <a:rPr lang="en-US" dirty="0"/>
              <a:t>2-Column Text</a:t>
            </a:r>
          </a:p>
          <a:p>
            <a:pPr lvl="1"/>
            <a:r>
              <a:rPr lang="en-US" dirty="0"/>
              <a:t>Second level</a:t>
            </a:r>
          </a:p>
          <a:p>
            <a:pPr lvl="2"/>
            <a:r>
              <a:rPr lang="en-US" dirty="0"/>
              <a:t>Third level</a:t>
            </a:r>
          </a:p>
        </p:txBody>
      </p:sp>
      <p:sp>
        <p:nvSpPr>
          <p:cNvPr id="5" name="Date Placeholder 4"/>
          <p:cNvSpPr>
            <a:spLocks noGrp="1"/>
          </p:cNvSpPr>
          <p:nvPr>
            <p:ph type="dt" sz="half" idx="10"/>
          </p:nvPr>
        </p:nvSpPr>
        <p:spPr>
          <a:xfrm>
            <a:off x="603251" y="6509078"/>
            <a:ext cx="2844800" cy="365125"/>
          </a:xfrm>
          <a:prstGeom prst="rect">
            <a:avLst/>
          </a:prstGeom>
        </p:spPr>
        <p:txBody>
          <a:bodyPr/>
          <a:lstStyle/>
          <a:p>
            <a:fld id="{6320B8D9-CDB7-413E-B58F-B2F70015BCF8}" type="datetime1">
              <a:rPr lang="en-US" smtClean="0"/>
              <a:pPr/>
              <a:t>2/11/2025</a:t>
            </a:fld>
            <a:endParaRPr lang="en-US" dirty="0"/>
          </a:p>
        </p:txBody>
      </p:sp>
      <p:sp>
        <p:nvSpPr>
          <p:cNvPr id="6" name="Footer Placeholder 5"/>
          <p:cNvSpPr>
            <a:spLocks noGrp="1"/>
          </p:cNvSpPr>
          <p:nvPr>
            <p:ph type="ftr" sz="quarter" idx="11"/>
          </p:nvPr>
        </p:nvSpPr>
        <p:spPr>
          <a:xfrm>
            <a:off x="4165600" y="6509078"/>
            <a:ext cx="3860800" cy="365125"/>
          </a:xfrm>
          <a:prstGeom prst="rect">
            <a:avLst/>
          </a:prstGeom>
        </p:spPr>
        <p:txBody>
          <a:bodyPr/>
          <a:lstStyle/>
          <a:p>
            <a:r>
              <a:rPr lang="en-US" dirty="0"/>
              <a:t>Your Division/Department Name</a:t>
            </a:r>
          </a:p>
        </p:txBody>
      </p:sp>
      <p:sp>
        <p:nvSpPr>
          <p:cNvPr id="7" name="Slide Number Placeholder 6"/>
          <p:cNvSpPr>
            <a:spLocks noGrp="1"/>
          </p:cNvSpPr>
          <p:nvPr>
            <p:ph type="sldNum" sz="quarter" idx="12"/>
          </p:nvPr>
        </p:nvSpPr>
        <p:spPr>
          <a:xfrm>
            <a:off x="9291897" y="6339557"/>
            <a:ext cx="2844800" cy="365125"/>
          </a:xfrm>
        </p:spPr>
        <p:txBody>
          <a:bodyPr/>
          <a:lstStyle/>
          <a:p>
            <a:fld id="{511E60E2-5F03-4AD1-8874-AA9ACC93B38D}" type="slidenum">
              <a:rPr lang="en-US" smtClean="0"/>
              <a:pPr/>
              <a:t>‹#›</a:t>
            </a:fld>
            <a:endParaRPr lang="en-US" dirty="0"/>
          </a:p>
        </p:txBody>
      </p:sp>
    </p:spTree>
    <p:extLst>
      <p:ext uri="{BB962C8B-B14F-4D97-AF65-F5344CB8AC3E}">
        <p14:creationId xmlns:p14="http://schemas.microsoft.com/office/powerpoint/2010/main" val="362813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Line Title &amp;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a:t>
            </a:r>
            <a:br>
              <a:rPr lang="en-US" dirty="0"/>
            </a:br>
            <a:r>
              <a:rPr lang="en-US" dirty="0"/>
              <a:t>One or Two Lines</a:t>
            </a:r>
          </a:p>
        </p:txBody>
      </p:sp>
      <p:sp>
        <p:nvSpPr>
          <p:cNvPr id="3" name="Content Placeholder 2"/>
          <p:cNvSpPr>
            <a:spLocks noGrp="1"/>
          </p:cNvSpPr>
          <p:nvPr>
            <p:ph sz="half" idx="1" hasCustomPrompt="1"/>
          </p:nvPr>
        </p:nvSpPr>
        <p:spPr>
          <a:xfrm>
            <a:off x="603251" y="1492037"/>
            <a:ext cx="5384800" cy="4688445"/>
          </a:xfrm>
        </p:spPr>
        <p:txBody>
          <a:bodyPr/>
          <a:lstStyle>
            <a:lvl1pPr>
              <a:lnSpc>
                <a:spcPts val="3000"/>
              </a:lnSpc>
              <a:defRPr sz="2400"/>
            </a:lvl1pPr>
            <a:lvl2pPr>
              <a:defRPr sz="2200"/>
            </a:lvl2pPr>
            <a:lvl3pPr>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Main</a:t>
            </a:r>
            <a:br>
              <a:rPr lang="en-US" dirty="0"/>
            </a:br>
            <a:r>
              <a:rPr lang="en-US" dirty="0"/>
              <a:t>2-Column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203951" y="1492037"/>
            <a:ext cx="5384800" cy="4688445"/>
          </a:xfrm>
        </p:spPr>
        <p:txBody>
          <a:bodyPr/>
          <a:lstStyle>
            <a:lvl1pPr>
              <a:lnSpc>
                <a:spcPts val="3000"/>
              </a:lnSpc>
              <a:defRPr sz="2400" baseline="0"/>
            </a:lvl1pPr>
            <a:lvl2pPr>
              <a:defRPr sz="2200"/>
            </a:lvl2pPr>
            <a:lvl3pPr>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a:t>Click to Edit Main</a:t>
            </a:r>
            <a:br>
              <a:rPr lang="en-US" dirty="0"/>
            </a:br>
            <a:r>
              <a:rPr lang="en-US" dirty="0"/>
              <a:t>2-Column Text</a:t>
            </a:r>
          </a:p>
          <a:p>
            <a:pPr lvl="1"/>
            <a:r>
              <a:rPr lang="en-US" dirty="0"/>
              <a:t>Second level</a:t>
            </a:r>
          </a:p>
          <a:p>
            <a:pPr lvl="2"/>
            <a:r>
              <a:rPr lang="en-US" dirty="0"/>
              <a:t>Third level</a:t>
            </a:r>
          </a:p>
        </p:txBody>
      </p:sp>
      <p:sp>
        <p:nvSpPr>
          <p:cNvPr id="5" name="Date Placeholder 4"/>
          <p:cNvSpPr>
            <a:spLocks noGrp="1"/>
          </p:cNvSpPr>
          <p:nvPr>
            <p:ph type="dt" sz="half" idx="10"/>
          </p:nvPr>
        </p:nvSpPr>
        <p:spPr>
          <a:xfrm>
            <a:off x="603251" y="6509078"/>
            <a:ext cx="2844800" cy="365125"/>
          </a:xfrm>
          <a:prstGeom prst="rect">
            <a:avLst/>
          </a:prstGeom>
        </p:spPr>
        <p:txBody>
          <a:bodyPr/>
          <a:lstStyle/>
          <a:p>
            <a:fld id="{6320B8D9-CDB7-413E-B58F-B2F70015BCF8}" type="datetime1">
              <a:rPr lang="en-US" smtClean="0"/>
              <a:pPr/>
              <a:t>2/11/2025</a:t>
            </a:fld>
            <a:endParaRPr lang="en-US" dirty="0"/>
          </a:p>
        </p:txBody>
      </p:sp>
      <p:sp>
        <p:nvSpPr>
          <p:cNvPr id="6" name="Footer Placeholder 5"/>
          <p:cNvSpPr>
            <a:spLocks noGrp="1"/>
          </p:cNvSpPr>
          <p:nvPr>
            <p:ph type="ftr" sz="quarter" idx="11"/>
          </p:nvPr>
        </p:nvSpPr>
        <p:spPr>
          <a:xfrm>
            <a:off x="4165600" y="6509078"/>
            <a:ext cx="3860800" cy="365125"/>
          </a:xfrm>
          <a:prstGeom prst="rect">
            <a:avLst/>
          </a:prstGeom>
        </p:spPr>
        <p:txBody>
          <a:bodyPr/>
          <a:lstStyle/>
          <a:p>
            <a:r>
              <a:rPr lang="en-US" dirty="0"/>
              <a:t>Your Division/Department Name</a:t>
            </a:r>
          </a:p>
        </p:txBody>
      </p:sp>
      <p:sp>
        <p:nvSpPr>
          <p:cNvPr id="7" name="Slide Number Placeholder 6"/>
          <p:cNvSpPr>
            <a:spLocks noGrp="1"/>
          </p:cNvSpPr>
          <p:nvPr>
            <p:ph type="sldNum" sz="quarter" idx="12"/>
          </p:nvPr>
        </p:nvSpPr>
        <p:spPr>
          <a:xfrm>
            <a:off x="9291897" y="6339557"/>
            <a:ext cx="2844800" cy="365125"/>
          </a:xfrm>
        </p:spPr>
        <p:txBody>
          <a:bodyPr/>
          <a:lstStyle/>
          <a:p>
            <a:fld id="{511E60E2-5F03-4AD1-8874-AA9ACC93B38D}" type="slidenum">
              <a:rPr lang="en-US" smtClean="0"/>
              <a:pPr/>
              <a:t>‹#›</a:t>
            </a:fld>
            <a:endParaRPr lang="en-US" dirty="0"/>
          </a:p>
        </p:txBody>
      </p:sp>
    </p:spTree>
    <p:extLst>
      <p:ext uri="{BB962C8B-B14F-4D97-AF65-F5344CB8AC3E}">
        <p14:creationId xmlns:p14="http://schemas.microsoft.com/office/powerpoint/2010/main" val="210883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a:t>
            </a:r>
            <a:br>
              <a:rPr lang="en-US" dirty="0"/>
            </a:br>
            <a:r>
              <a:rPr lang="en-US" dirty="0"/>
              <a:t>One or Two Lines</a:t>
            </a:r>
          </a:p>
        </p:txBody>
      </p:sp>
      <p:sp>
        <p:nvSpPr>
          <p:cNvPr id="3" name="Date Placeholder 2"/>
          <p:cNvSpPr>
            <a:spLocks noGrp="1"/>
          </p:cNvSpPr>
          <p:nvPr>
            <p:ph type="dt" sz="half" idx="10"/>
          </p:nvPr>
        </p:nvSpPr>
        <p:spPr>
          <a:xfrm>
            <a:off x="603251" y="6509078"/>
            <a:ext cx="2844800" cy="365125"/>
          </a:xfrm>
          <a:prstGeom prst="rect">
            <a:avLst/>
          </a:prstGeom>
        </p:spPr>
        <p:txBody>
          <a:bodyPr/>
          <a:lstStyle/>
          <a:p>
            <a:fld id="{15AE4763-9E0B-4046-83A1-EEB0B8062968}" type="datetime1">
              <a:rPr lang="en-US" smtClean="0"/>
              <a:pPr/>
              <a:t>2/11/2025</a:t>
            </a:fld>
            <a:endParaRPr lang="en-US" dirty="0"/>
          </a:p>
        </p:txBody>
      </p:sp>
      <p:sp>
        <p:nvSpPr>
          <p:cNvPr id="4" name="Footer Placeholder 3"/>
          <p:cNvSpPr>
            <a:spLocks noGrp="1"/>
          </p:cNvSpPr>
          <p:nvPr>
            <p:ph type="ftr" sz="quarter" idx="11"/>
          </p:nvPr>
        </p:nvSpPr>
        <p:spPr>
          <a:xfrm>
            <a:off x="4165600" y="6509078"/>
            <a:ext cx="3860800" cy="365125"/>
          </a:xfrm>
          <a:prstGeom prst="rect">
            <a:avLst/>
          </a:prstGeom>
        </p:spPr>
        <p:txBody>
          <a:bodyPr/>
          <a:lstStyle/>
          <a:p>
            <a:r>
              <a:rPr lang="en-US" dirty="0"/>
              <a:t>Your Division/Department Name</a:t>
            </a:r>
          </a:p>
        </p:txBody>
      </p:sp>
      <p:sp>
        <p:nvSpPr>
          <p:cNvPr id="5" name="Slide Number Placeholder 4"/>
          <p:cNvSpPr>
            <a:spLocks noGrp="1"/>
          </p:cNvSpPr>
          <p:nvPr>
            <p:ph type="sldNum" sz="quarter" idx="12"/>
          </p:nvPr>
        </p:nvSpPr>
        <p:spPr>
          <a:xfrm>
            <a:off x="9291897" y="6339557"/>
            <a:ext cx="2844800" cy="365125"/>
          </a:xfrm>
        </p:spPr>
        <p:txBody>
          <a:bodyPr/>
          <a:lstStyle/>
          <a:p>
            <a:fld id="{511E60E2-5F03-4AD1-8874-AA9ACC93B38D}" type="slidenum">
              <a:rPr lang="en-US" smtClean="0"/>
              <a:pPr/>
              <a:t>‹#›</a:t>
            </a:fld>
            <a:endParaRPr lang="en-US" dirty="0"/>
          </a:p>
        </p:txBody>
      </p:sp>
    </p:spTree>
    <p:extLst>
      <p:ext uri="{BB962C8B-B14F-4D97-AF65-F5344CB8AC3E}">
        <p14:creationId xmlns:p14="http://schemas.microsoft.com/office/powerpoint/2010/main" val="598596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91897" y="6339557"/>
            <a:ext cx="2844800" cy="365125"/>
          </a:xfrm>
        </p:spPr>
        <p:txBody>
          <a:bodyPr/>
          <a:lstStyle/>
          <a:p>
            <a:fld id="{511E60E2-5F03-4AD1-8874-AA9ACC93B38D}" type="slidenum">
              <a:rPr lang="en-US" smtClean="0"/>
              <a:pPr/>
              <a:t>‹#›</a:t>
            </a:fld>
            <a:endParaRPr lang="en-US" dirty="0"/>
          </a:p>
        </p:txBody>
      </p:sp>
      <p:sp>
        <p:nvSpPr>
          <p:cNvPr id="14" name="Subtitle 2"/>
          <p:cNvSpPr>
            <a:spLocks noGrp="1"/>
          </p:cNvSpPr>
          <p:nvPr>
            <p:ph type="subTitle" idx="1" hasCustomPrompt="1"/>
          </p:nvPr>
        </p:nvSpPr>
        <p:spPr>
          <a:xfrm>
            <a:off x="914400" y="3048000"/>
            <a:ext cx="10363200" cy="533400"/>
          </a:xfrm>
        </p:spPr>
        <p:txBody>
          <a:bodyPr>
            <a:normAutofit/>
          </a:bodyPr>
          <a:lstStyle>
            <a:lvl1pPr marL="0" indent="0" algn="ctr">
              <a:buNone/>
              <a:defRPr sz="2000" baseline="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Blank Slide</a:t>
            </a:r>
          </a:p>
        </p:txBody>
      </p:sp>
    </p:spTree>
    <p:extLst>
      <p:ext uri="{BB962C8B-B14F-4D97-AF65-F5344CB8AC3E}">
        <p14:creationId xmlns:p14="http://schemas.microsoft.com/office/powerpoint/2010/main" val="3988809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411644003"/>
      </p:ext>
    </p:extLst>
  </p:cSld>
  <p:clrMapOvr>
    <a:masterClrMapping/>
  </p:clrMapOvr>
  <p:transition advClick="0" advTm="3000">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0" cstate="print"/>
          <a:stretch>
            <a:fillRect/>
          </a:stretch>
        </p:blipFill>
        <p:spPr>
          <a:xfrm>
            <a:off x="105968" y="6217920"/>
            <a:ext cx="11980064" cy="640080"/>
          </a:xfrm>
          <a:prstGeom prst="rect">
            <a:avLst/>
          </a:prstGeom>
        </p:spPr>
      </p:pic>
      <p:sp>
        <p:nvSpPr>
          <p:cNvPr id="2" name="Title Placeholder 1"/>
          <p:cNvSpPr>
            <a:spLocks noGrp="1"/>
          </p:cNvSpPr>
          <p:nvPr>
            <p:ph type="title"/>
          </p:nvPr>
        </p:nvSpPr>
        <p:spPr>
          <a:xfrm>
            <a:off x="458403" y="81477"/>
            <a:ext cx="11582400" cy="1143000"/>
          </a:xfrm>
          <a:prstGeom prst="rect">
            <a:avLst/>
          </a:prstGeom>
        </p:spPr>
        <p:txBody>
          <a:bodyPr vert="horz" lIns="91440" tIns="45720" rIns="91440" bIns="45720" rtlCol="0" anchor="ctr">
            <a:normAutofit/>
          </a:bodyPr>
          <a:lstStyle/>
          <a:p>
            <a:r>
              <a:rPr lang="en-US" dirty="0"/>
              <a:t>Click to Edit Master Title</a:t>
            </a:r>
            <a:br>
              <a:rPr lang="en-US" dirty="0"/>
            </a:br>
            <a:r>
              <a:rPr lang="en-US" dirty="0"/>
              <a:t>One or Two Lines</a:t>
            </a:r>
          </a:p>
        </p:txBody>
      </p:sp>
      <p:sp>
        <p:nvSpPr>
          <p:cNvPr id="3" name="Text Placeholder 2"/>
          <p:cNvSpPr>
            <a:spLocks noGrp="1"/>
          </p:cNvSpPr>
          <p:nvPr>
            <p:ph type="body" idx="1"/>
          </p:nvPr>
        </p:nvSpPr>
        <p:spPr>
          <a:xfrm>
            <a:off x="603251" y="1600201"/>
            <a:ext cx="10979149" cy="4525963"/>
          </a:xfrm>
          <a:prstGeom prst="rect">
            <a:avLst/>
          </a:prstGeom>
        </p:spPr>
        <p:txBody>
          <a:bodyPr vert="horz" lIns="91440" tIns="45720" rIns="91440" bIns="45720" rtlCol="0">
            <a:normAutofit/>
          </a:body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6" name="Slide Number Placeholder 5"/>
          <p:cNvSpPr>
            <a:spLocks noGrp="1"/>
          </p:cNvSpPr>
          <p:nvPr>
            <p:ph type="sldNum" sz="quarter" idx="4"/>
          </p:nvPr>
        </p:nvSpPr>
        <p:spPr>
          <a:xfrm>
            <a:off x="9291897" y="6339557"/>
            <a:ext cx="2844800" cy="365125"/>
          </a:xfrm>
          <a:prstGeom prst="rect">
            <a:avLst/>
          </a:prstGeom>
        </p:spPr>
        <p:txBody>
          <a:bodyPr vert="horz" lIns="91440" tIns="45720" rIns="91440" bIns="45720" rtlCol="0" anchor="ctr"/>
          <a:lstStyle>
            <a:lvl1pPr algn="r">
              <a:defRPr sz="1200">
                <a:solidFill>
                  <a:srgbClr val="1946BA"/>
                </a:solidFill>
                <a:latin typeface="Gill Sans Std" pitchFamily="34" charset="0"/>
              </a:defRPr>
            </a:lvl1pPr>
          </a:lstStyle>
          <a:p>
            <a:fld id="{511E60E2-5F03-4AD1-8874-AA9ACC93B38D}" type="slidenum">
              <a:rPr lang="en-US" smtClean="0"/>
              <a:pPr/>
              <a:t>‹#›</a:t>
            </a:fld>
            <a:endParaRPr lang="en-US" dirty="0"/>
          </a:p>
        </p:txBody>
      </p:sp>
    </p:spTree>
    <p:extLst>
      <p:ext uri="{BB962C8B-B14F-4D97-AF65-F5344CB8AC3E}">
        <p14:creationId xmlns:p14="http://schemas.microsoft.com/office/powerpoint/2010/main" val="372488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2" r:id="rId4"/>
    <p:sldLayoutId id="2147483657" r:id="rId5"/>
    <p:sldLayoutId id="2147483654" r:id="rId6"/>
    <p:sldLayoutId id="2147483655" r:id="rId7"/>
    <p:sldLayoutId id="2147483658" r:id="rId8"/>
  </p:sldLayoutIdLst>
  <p:hf hdr="0"/>
  <p:txStyles>
    <p:titleStyle>
      <a:lvl1pPr algn="l" defTabSz="914400" rtl="0" eaLnBrk="1" latinLnBrk="0" hangingPunct="1">
        <a:lnSpc>
          <a:spcPts val="4000"/>
        </a:lnSpc>
        <a:spcBef>
          <a:spcPct val="0"/>
        </a:spcBef>
        <a:buNone/>
        <a:defRPr sz="3600" b="1" i="0" kern="1200" baseline="0">
          <a:solidFill>
            <a:srgbClr val="1946BA"/>
          </a:solidFill>
          <a:effectLst/>
          <a:latin typeface="Gill Sans MT" panose="020B0502020104020203" pitchFamily="34" charset="0"/>
          <a:ea typeface="+mj-ea"/>
          <a:cs typeface="+mj-cs"/>
        </a:defRPr>
      </a:lvl1pPr>
    </p:titleStyle>
    <p:bodyStyle>
      <a:lvl1pPr marL="228600" indent="-228600" algn="l" defTabSz="914400" rtl="0" eaLnBrk="1" latinLnBrk="0" hangingPunct="1">
        <a:spcBef>
          <a:spcPct val="20000"/>
        </a:spcBef>
        <a:buFont typeface="Wingdings" panose="05000000000000000000" pitchFamily="2" charset="2"/>
        <a:buChar char="§"/>
        <a:defRPr sz="2400" b="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lnSpc>
          <a:spcPts val="2600"/>
        </a:lnSpc>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1082675" indent="-168275" algn="l" defTabSz="914400" rtl="0" eaLnBrk="1" latinLnBrk="0" hangingPunct="1">
        <a:lnSpc>
          <a:spcPts val="2200"/>
        </a:lnSpc>
        <a:spcBef>
          <a:spcPct val="20000"/>
        </a:spcBef>
        <a:buFont typeface="Arial" panose="020B0604020202020204" pitchFamily="34" charset="0"/>
        <a:buChar char="•"/>
        <a:defRPr sz="2000" kern="1200" baseline="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jpe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9.jpeg"/><Relationship Id="rId12" Type="http://schemas.openxmlformats.org/officeDocument/2006/relationships/image" Target="../media/image13.emf"/><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4.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8.jpg"/><Relationship Id="rId11" Type="http://schemas.openxmlformats.org/officeDocument/2006/relationships/oleObject" Target="../embeddings/oleObject1.bin"/><Relationship Id="rId24" Type="http://schemas.openxmlformats.org/officeDocument/2006/relationships/image" Target="../media/image25.png"/><Relationship Id="rId5" Type="http://schemas.openxmlformats.org/officeDocument/2006/relationships/image" Target="../media/image7.png"/><Relationship Id="rId15" Type="http://schemas.openxmlformats.org/officeDocument/2006/relationships/image" Target="../media/image16.jpeg"/><Relationship Id="rId23" Type="http://schemas.openxmlformats.org/officeDocument/2006/relationships/image" Target="../media/image24.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B09EE-1399-A69E-7595-4AF48C747099}"/>
              </a:ext>
            </a:extLst>
          </p:cNvPr>
          <p:cNvSpPr>
            <a:spLocks noGrp="1"/>
          </p:cNvSpPr>
          <p:nvPr>
            <p:ph type="ctrTitle"/>
          </p:nvPr>
        </p:nvSpPr>
        <p:spPr/>
        <p:txBody>
          <a:bodyPr/>
          <a:lstStyle/>
          <a:p>
            <a:r>
              <a:rPr lang="en-US" dirty="0"/>
              <a:t>LMOA </a:t>
            </a:r>
            <a:br>
              <a:rPr lang="en-US" dirty="0"/>
            </a:br>
            <a:r>
              <a:rPr lang="en-US" dirty="0"/>
              <a:t>MECHANICAL COMMITTEE</a:t>
            </a:r>
          </a:p>
        </p:txBody>
      </p:sp>
      <p:sp>
        <p:nvSpPr>
          <p:cNvPr id="111" name="Shape 111"/>
          <p:cNvSpPr>
            <a:spLocks noGrp="1"/>
          </p:cNvSpPr>
          <p:nvPr>
            <p:ph type="subTitle" sz="quarter" idx="1"/>
          </p:nvPr>
        </p:nvSpPr>
        <p:spPr>
          <a:xfrm>
            <a:off x="4366292" y="3359513"/>
            <a:ext cx="3459416" cy="489756"/>
          </a:xfrm>
        </p:spPr>
        <p:txBody>
          <a:bodyPr/>
          <a:lstStyle/>
          <a:p>
            <a:r>
              <a:rPr lang="en-US" dirty="0"/>
              <a:t>January 23, 2025</a:t>
            </a:r>
          </a:p>
        </p:txBody>
      </p:sp>
      <p:sp>
        <p:nvSpPr>
          <p:cNvPr id="117" name="Shape 117"/>
          <p:cNvSpPr/>
          <p:nvPr/>
        </p:nvSpPr>
        <p:spPr>
          <a:xfrm flipV="1">
            <a:off x="1537064" y="3873622"/>
            <a:ext cx="9144001" cy="45720"/>
          </a:xfrm>
          <a:prstGeom prst="rect">
            <a:avLst/>
          </a:prstGeom>
          <a:solidFill>
            <a:srgbClr val="4D4D4D">
              <a:alpha val="10000"/>
            </a:srgbClr>
          </a:solidFill>
          <a:ln w="12700">
            <a:miter lim="400000"/>
          </a:ln>
        </p:spPr>
        <p:txBody>
          <a:bodyPr lIns="45719" rIns="45719" anchor="ctr"/>
          <a:lstStyle/>
          <a:p>
            <a:pPr algn="ctr">
              <a:defRPr>
                <a:solidFill>
                  <a:srgbClr val="FFFFFF"/>
                </a:solidFill>
              </a:defRPr>
            </a:pPr>
            <a:endParaRPr dirty="0"/>
          </a:p>
        </p:txBody>
      </p:sp>
      <p:sp>
        <p:nvSpPr>
          <p:cNvPr id="2" name="TextBox 1">
            <a:extLst>
              <a:ext uri="{FF2B5EF4-FFF2-40B4-BE49-F238E27FC236}">
                <a16:creationId xmlns:a16="http://schemas.microsoft.com/office/drawing/2014/main" id="{473071AE-FFC2-D081-40E0-AF6E54F3CBDF}"/>
              </a:ext>
            </a:extLst>
          </p:cNvPr>
          <p:cNvSpPr txBox="1"/>
          <p:nvPr/>
        </p:nvSpPr>
        <p:spPr>
          <a:xfrm>
            <a:off x="2227068" y="4069723"/>
            <a:ext cx="4453494" cy="1200329"/>
          </a:xfrm>
          <a:prstGeom prst="rect">
            <a:avLst/>
          </a:prstGeom>
          <a:noFill/>
        </p:spPr>
        <p:txBody>
          <a:bodyPr wrap="square" rtlCol="0">
            <a:spAutoFit/>
          </a:bodyPr>
          <a:lstStyle/>
          <a:p>
            <a:pPr algn="ctr"/>
            <a:r>
              <a:rPr lang="en-US" sz="2400" b="1" dirty="0">
                <a:solidFill>
                  <a:schemeClr val="accent1">
                    <a:lumMod val="50000"/>
                  </a:schemeClr>
                </a:solidFill>
              </a:rPr>
              <a:t>Frank Jalili</a:t>
            </a:r>
          </a:p>
          <a:p>
            <a:pPr algn="ctr"/>
            <a:r>
              <a:rPr lang="en-US" sz="2400" b="1" dirty="0">
                <a:solidFill>
                  <a:schemeClr val="accent1">
                    <a:lumMod val="50000"/>
                  </a:schemeClr>
                </a:solidFill>
              </a:rPr>
              <a:t>Chair</a:t>
            </a:r>
          </a:p>
          <a:p>
            <a:pPr algn="ctr"/>
            <a:r>
              <a:rPr lang="en-US" sz="2400" b="1" dirty="0" err="1">
                <a:solidFill>
                  <a:schemeClr val="accent1">
                    <a:lumMod val="50000"/>
                  </a:schemeClr>
                </a:solidFill>
              </a:rPr>
              <a:t>RailTech</a:t>
            </a:r>
            <a:r>
              <a:rPr lang="en-US" sz="2400" b="1" dirty="0">
                <a:solidFill>
                  <a:schemeClr val="accent1">
                    <a:lumMod val="50000"/>
                  </a:schemeClr>
                </a:solidFill>
              </a:rPr>
              <a:t> Consulting LLC</a:t>
            </a:r>
          </a:p>
        </p:txBody>
      </p:sp>
      <p:sp>
        <p:nvSpPr>
          <p:cNvPr id="4" name="TextBox 3">
            <a:extLst>
              <a:ext uri="{FF2B5EF4-FFF2-40B4-BE49-F238E27FC236}">
                <a16:creationId xmlns:a16="http://schemas.microsoft.com/office/drawing/2014/main" id="{F00B8747-2420-639E-E640-9955D084680A}"/>
              </a:ext>
            </a:extLst>
          </p:cNvPr>
          <p:cNvSpPr txBox="1"/>
          <p:nvPr/>
        </p:nvSpPr>
        <p:spPr>
          <a:xfrm>
            <a:off x="5769973" y="4069723"/>
            <a:ext cx="4510644" cy="830997"/>
          </a:xfrm>
          <a:prstGeom prst="rect">
            <a:avLst/>
          </a:prstGeom>
          <a:noFill/>
        </p:spPr>
        <p:txBody>
          <a:bodyPr wrap="square" rtlCol="0">
            <a:spAutoFit/>
          </a:bodyPr>
          <a:lstStyle/>
          <a:p>
            <a:pPr algn="ctr"/>
            <a:r>
              <a:rPr lang="en-US" sz="2400" b="1" dirty="0">
                <a:solidFill>
                  <a:schemeClr val="accent1">
                    <a:lumMod val="50000"/>
                  </a:schemeClr>
                </a:solidFill>
              </a:rPr>
              <a:t>Patrick Roach</a:t>
            </a:r>
          </a:p>
          <a:p>
            <a:pPr algn="ctr"/>
            <a:r>
              <a:rPr lang="en-US" sz="2400" b="1" dirty="0">
                <a:solidFill>
                  <a:schemeClr val="accent1">
                    <a:lumMod val="50000"/>
                  </a:schemeClr>
                </a:solidFill>
              </a:rPr>
              <a:t>Vice Chair</a:t>
            </a:r>
          </a:p>
        </p:txBody>
      </p:sp>
      <p:sp>
        <p:nvSpPr>
          <p:cNvPr id="8" name="Rectangle 7">
            <a:extLst>
              <a:ext uri="{FF2B5EF4-FFF2-40B4-BE49-F238E27FC236}">
                <a16:creationId xmlns:a16="http://schemas.microsoft.com/office/drawing/2014/main" id="{2C8BF182-AAEA-F08B-32D5-49BB238F2A8F}"/>
              </a:ext>
            </a:extLst>
          </p:cNvPr>
          <p:cNvSpPr/>
          <p:nvPr/>
        </p:nvSpPr>
        <p:spPr>
          <a:xfrm>
            <a:off x="7432654" y="5264513"/>
            <a:ext cx="1013514" cy="318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9FF09C6-A957-6812-4688-BC24343F383A}"/>
              </a:ext>
            </a:extLst>
          </p:cNvPr>
          <p:cNvPicPr>
            <a:picLocks noChangeAspect="1"/>
          </p:cNvPicPr>
          <p:nvPr/>
        </p:nvPicPr>
        <p:blipFill>
          <a:blip r:embed="rId3"/>
          <a:stretch>
            <a:fillRect/>
          </a:stretch>
        </p:blipFill>
        <p:spPr>
          <a:xfrm>
            <a:off x="7244407" y="5047281"/>
            <a:ext cx="1691045" cy="610581"/>
          </a:xfrm>
          <a:prstGeom prst="rect">
            <a:avLst/>
          </a:prstGeom>
        </p:spPr>
      </p:pic>
    </p:spTree>
    <p:extLst>
      <p:ext uri="{BB962C8B-B14F-4D97-AF65-F5344CB8AC3E}">
        <p14:creationId xmlns:p14="http://schemas.microsoft.com/office/powerpoint/2010/main" val="5175572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E2FE-8115-7183-F83E-ADDA343E6E75}"/>
              </a:ext>
            </a:extLst>
          </p:cNvPr>
          <p:cNvSpPr>
            <a:spLocks noGrp="1"/>
          </p:cNvSpPr>
          <p:nvPr>
            <p:ph type="title"/>
          </p:nvPr>
        </p:nvSpPr>
        <p:spPr>
          <a:xfrm>
            <a:off x="458403" y="27159"/>
            <a:ext cx="11582400" cy="926152"/>
          </a:xfrm>
        </p:spPr>
        <p:txBody>
          <a:bodyPr/>
          <a:lstStyle/>
          <a:p>
            <a:pPr algn="ctr"/>
            <a:r>
              <a:rPr lang="en-US" dirty="0"/>
              <a:t>2025 PAPERS</a:t>
            </a:r>
          </a:p>
        </p:txBody>
      </p:sp>
      <p:sp>
        <p:nvSpPr>
          <p:cNvPr id="3" name="Content Placeholder 2">
            <a:extLst>
              <a:ext uri="{FF2B5EF4-FFF2-40B4-BE49-F238E27FC236}">
                <a16:creationId xmlns:a16="http://schemas.microsoft.com/office/drawing/2014/main" id="{040D2E28-0AC1-2560-58A0-0C26116EEE23}"/>
              </a:ext>
            </a:extLst>
          </p:cNvPr>
          <p:cNvSpPr>
            <a:spLocks noGrp="1"/>
          </p:cNvSpPr>
          <p:nvPr>
            <p:ph idx="1"/>
          </p:nvPr>
        </p:nvSpPr>
        <p:spPr>
          <a:xfrm>
            <a:off x="603251" y="1215958"/>
            <a:ext cx="11104655" cy="4880042"/>
          </a:xfrm>
        </p:spPr>
        <p:txBody>
          <a:bodyPr>
            <a:normAutofit/>
          </a:bodyPr>
          <a:lstStyle/>
          <a:p>
            <a:pPr marL="0" marR="0" lvl="0" indent="0">
              <a:lnSpc>
                <a:spcPct val="107000"/>
              </a:lnSpc>
              <a:spcBef>
                <a:spcPts val="0"/>
              </a:spcBef>
              <a:spcAft>
                <a:spcPts val="0"/>
              </a:spcAft>
              <a:buNone/>
            </a:pPr>
            <a:r>
              <a:rPr lang="en-US" sz="1800" kern="100" dirty="0">
                <a:effectLst/>
                <a:latin typeface="Aptos" panose="020B0004020202020204" pitchFamily="34" charset="0"/>
                <a:ea typeface="Calibri" panose="020F0502020204030204" pitchFamily="34" charset="0"/>
                <a:cs typeface="Times New Roman" panose="02020603050405020304" pitchFamily="18" charset="0"/>
              </a:rPr>
              <a:t>	</a:t>
            </a:r>
            <a:endParaRPr lang="en-US" i="1" kern="100" dirty="0">
              <a:solidFill>
                <a:srgbClr val="055CBB"/>
              </a:solidFill>
              <a:effectLst/>
              <a:latin typeface="Aptos" panose="020B000402020202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Wingdings" panose="05000000000000000000" pitchFamily="2" charset="2"/>
              <a:buChar char=""/>
            </a:pPr>
            <a:r>
              <a:rPr lang="en-US" sz="2600" kern="100" dirty="0">
                <a:solidFill>
                  <a:srgbClr val="055CBB"/>
                </a:solidFill>
                <a:effectLst/>
                <a:ea typeface="Calibri" panose="020F0502020204030204" pitchFamily="34" charset="0"/>
                <a:cs typeface="Times New Roman" panose="02020603050405020304" pitchFamily="18" charset="0"/>
              </a:rPr>
              <a:t>     </a:t>
            </a:r>
            <a:r>
              <a:rPr lang="en-US" sz="2600" kern="100" dirty="0">
                <a:solidFill>
                  <a:srgbClr val="055CBB"/>
                </a:solidFill>
                <a:ea typeface="Calibri" panose="020F0502020204030204" pitchFamily="34" charset="0"/>
                <a:cs typeface="Times New Roman" panose="02020603050405020304" pitchFamily="18" charset="0"/>
              </a:rPr>
              <a:t>Crack Monitoring on FDL16 Engine Crankshaft - Flavio Arrigoni -	   	Progress Rail - Douglas Nunes Pereira &amp; </a:t>
            </a:r>
            <a:r>
              <a:rPr lang="en-US" sz="2600" kern="100" dirty="0" err="1">
                <a:solidFill>
                  <a:srgbClr val="055CBB"/>
                </a:solidFill>
                <a:ea typeface="Calibri" panose="020F0502020204030204" pitchFamily="34" charset="0"/>
                <a:cs typeface="Times New Roman" panose="02020603050405020304" pitchFamily="18" charset="0"/>
              </a:rPr>
              <a:t>Geovane</a:t>
            </a:r>
            <a:r>
              <a:rPr lang="en-US" sz="2600" kern="100" dirty="0">
                <a:solidFill>
                  <a:srgbClr val="055CBB"/>
                </a:solidFill>
                <a:ea typeface="Calibri" panose="020F0502020204030204" pitchFamily="34" charset="0"/>
                <a:cs typeface="Times New Roman" panose="02020603050405020304" pitchFamily="18" charset="0"/>
              </a:rPr>
              <a:t> </a:t>
            </a:r>
            <a:r>
              <a:rPr lang="en-US" sz="2600" kern="100" dirty="0" err="1">
                <a:solidFill>
                  <a:srgbClr val="055CBB"/>
                </a:solidFill>
                <a:ea typeface="Calibri" panose="020F0502020204030204" pitchFamily="34" charset="0"/>
                <a:cs typeface="Times New Roman" panose="02020603050405020304" pitchFamily="18" charset="0"/>
              </a:rPr>
              <a:t>Erlacher</a:t>
            </a:r>
            <a:r>
              <a:rPr lang="en-US" sz="2600" kern="100" dirty="0">
                <a:solidFill>
                  <a:srgbClr val="055CBB"/>
                </a:solidFill>
                <a:ea typeface="Calibri" panose="020F0502020204030204" pitchFamily="34" charset="0"/>
                <a:cs typeface="Times New Roman" panose="02020603050405020304" pitchFamily="18" charset="0"/>
              </a:rPr>
              <a:t> Silva –  	</a:t>
            </a:r>
            <a:r>
              <a:rPr lang="en-US" sz="2600" kern="100" dirty="0" err="1">
                <a:solidFill>
                  <a:srgbClr val="055CBB"/>
                </a:solidFill>
                <a:ea typeface="Calibri" panose="020F0502020204030204" pitchFamily="34" charset="0"/>
                <a:cs typeface="Times New Roman" panose="02020603050405020304" pitchFamily="18" charset="0"/>
              </a:rPr>
              <a:t>erlacherbr</a:t>
            </a:r>
            <a:r>
              <a:rPr lang="en-US" sz="2600" kern="100" dirty="0">
                <a:solidFill>
                  <a:srgbClr val="055CBB"/>
                </a:solidFill>
                <a:ea typeface="Calibri" panose="020F0502020204030204" pitchFamily="34" charset="0"/>
                <a:cs typeface="Times New Roman" panose="02020603050405020304" pitchFamily="18" charset="0"/>
              </a:rPr>
              <a:t> – Vale – Presented by John Hedrick – Southwest Research </a:t>
            </a:r>
          </a:p>
          <a:p>
            <a:pPr marL="342900" marR="0" lvl="0" indent="-342900">
              <a:lnSpc>
                <a:spcPct val="107000"/>
              </a:lnSpc>
              <a:spcBef>
                <a:spcPts val="0"/>
              </a:spcBef>
              <a:spcAft>
                <a:spcPts val="0"/>
              </a:spcAft>
              <a:buFont typeface="Wingdings" panose="05000000000000000000" pitchFamily="2" charset="2"/>
              <a:buChar char=""/>
            </a:pPr>
            <a:r>
              <a:rPr lang="en-US" sz="2600" kern="100" dirty="0">
                <a:solidFill>
                  <a:srgbClr val="055CBB"/>
                </a:solidFill>
                <a:effectLst/>
                <a:ea typeface="Calibri" panose="020F0502020204030204" pitchFamily="34" charset="0"/>
                <a:cs typeface="Times New Roman" panose="02020603050405020304" pitchFamily="18" charset="0"/>
              </a:rPr>
              <a:t> 	System Cleanliness (Lube Oil,  Air, Water, and Fuel)- </a:t>
            </a:r>
          </a:p>
          <a:p>
            <a:pPr marL="0" marR="0" lvl="0" indent="0">
              <a:lnSpc>
                <a:spcPct val="107000"/>
              </a:lnSpc>
              <a:spcBef>
                <a:spcPts val="0"/>
              </a:spcBef>
              <a:spcAft>
                <a:spcPts val="0"/>
              </a:spcAft>
              <a:buNone/>
            </a:pPr>
            <a:r>
              <a:rPr lang="en-US" sz="2600" kern="100" dirty="0">
                <a:solidFill>
                  <a:srgbClr val="055CBB"/>
                </a:solidFill>
                <a:effectLst/>
                <a:ea typeface="Calibri" panose="020F0502020204030204" pitchFamily="34" charset="0"/>
                <a:cs typeface="Times New Roman" panose="02020603050405020304" pitchFamily="18" charset="0"/>
              </a:rPr>
              <a:t>	Tim Standish - Progress Rail, Contributor </a:t>
            </a:r>
            <a:r>
              <a:rPr lang="en-US" sz="2600" kern="100" dirty="0">
                <a:solidFill>
                  <a:srgbClr val="055CBB"/>
                </a:solidFill>
                <a:ea typeface="Calibri" panose="020F0502020204030204" pitchFamily="34" charset="0"/>
                <a:cs typeface="Times New Roman" panose="02020603050405020304" pitchFamily="18" charset="0"/>
              </a:rPr>
              <a:t>-</a:t>
            </a:r>
            <a:r>
              <a:rPr lang="en-US" sz="2600" kern="100" dirty="0">
                <a:solidFill>
                  <a:srgbClr val="055CBB"/>
                </a:solidFill>
                <a:effectLst/>
                <a:ea typeface="Calibri" panose="020F0502020204030204" pitchFamily="34" charset="0"/>
                <a:cs typeface="Times New Roman" panose="02020603050405020304" pitchFamily="18" charset="0"/>
              </a:rPr>
              <a:t> Pat Roach </a:t>
            </a:r>
            <a:r>
              <a:rPr lang="en-US" sz="2600" kern="100" dirty="0">
                <a:solidFill>
                  <a:srgbClr val="055CBB"/>
                </a:solidFill>
                <a:ea typeface="Calibri" panose="020F0502020204030204" pitchFamily="34" charset="0"/>
                <a:cs typeface="Times New Roman" panose="02020603050405020304" pitchFamily="18" charset="0"/>
              </a:rPr>
              <a:t>- </a:t>
            </a:r>
            <a:r>
              <a:rPr lang="en-US" sz="2600" kern="100" dirty="0">
                <a:solidFill>
                  <a:srgbClr val="055CBB"/>
                </a:solidFill>
                <a:effectLst/>
                <a:ea typeface="Calibri" panose="020F0502020204030204" pitchFamily="34" charset="0"/>
                <a:cs typeface="Times New Roman" panose="02020603050405020304" pitchFamily="18" charset="0"/>
              </a:rPr>
              <a:t>Interstate </a:t>
            </a:r>
            <a:r>
              <a:rPr lang="en-US" sz="2600" kern="100" dirty="0" err="1">
                <a:solidFill>
                  <a:srgbClr val="055CBB"/>
                </a:solidFill>
                <a:effectLst/>
                <a:ea typeface="Calibri" panose="020F0502020204030204" pitchFamily="34" charset="0"/>
                <a:cs typeface="Times New Roman" panose="02020603050405020304" pitchFamily="18" charset="0"/>
              </a:rPr>
              <a:t>McBee</a:t>
            </a:r>
            <a:endParaRPr lang="en-US" sz="2600" kern="100" dirty="0">
              <a:solidFill>
                <a:srgbClr val="055CBB"/>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600" kern="100" dirty="0">
                <a:solidFill>
                  <a:srgbClr val="055CBB"/>
                </a:solidFill>
                <a:effectLst/>
                <a:ea typeface="Calibri" panose="020F0502020204030204" pitchFamily="34" charset="0"/>
                <a:cs typeface="Times New Roman" panose="02020603050405020304" pitchFamily="18" charset="0"/>
              </a:rPr>
              <a:t>      Fuel Spill Protection Best Practice Update- Michael Cleveland, Peaker   	Services,</a:t>
            </a:r>
            <a:r>
              <a:rPr lang="en-US" sz="2600" kern="100" dirty="0">
                <a:solidFill>
                  <a:srgbClr val="055CBB"/>
                </a:solidFill>
                <a:ea typeface="Calibri" panose="020F0502020204030204" pitchFamily="34" charset="0"/>
                <a:cs typeface="Times New Roman" panose="02020603050405020304" pitchFamily="18" charset="0"/>
              </a:rPr>
              <a:t> </a:t>
            </a:r>
            <a:r>
              <a:rPr lang="en-US" sz="2600" kern="100" dirty="0">
                <a:solidFill>
                  <a:srgbClr val="055CBB"/>
                </a:solidFill>
                <a:effectLst/>
                <a:ea typeface="Calibri" panose="020F0502020204030204" pitchFamily="34" charset="0"/>
                <a:cs typeface="Times New Roman" panose="02020603050405020304" pitchFamily="18" charset="0"/>
              </a:rPr>
              <a:t>Allen </a:t>
            </a:r>
            <a:r>
              <a:rPr lang="en-US" sz="2600" kern="100" dirty="0" err="1">
                <a:solidFill>
                  <a:srgbClr val="055CBB"/>
                </a:solidFill>
                <a:effectLst/>
                <a:ea typeface="Calibri" panose="020F0502020204030204" pitchFamily="34" charset="0"/>
                <a:cs typeface="Times New Roman" panose="02020603050405020304" pitchFamily="18" charset="0"/>
              </a:rPr>
              <a:t>Beitel</a:t>
            </a:r>
            <a:r>
              <a:rPr lang="en-US" sz="2600" kern="100" dirty="0">
                <a:solidFill>
                  <a:srgbClr val="055CBB"/>
                </a:solidFill>
                <a:ea typeface="Calibri" panose="020F0502020204030204" pitchFamily="34" charset="0"/>
                <a:cs typeface="Times New Roman" panose="02020603050405020304" pitchFamily="18" charset="0"/>
              </a:rPr>
              <a:t> </a:t>
            </a:r>
            <a:r>
              <a:rPr lang="en-US" sz="2600" kern="100" dirty="0">
                <a:solidFill>
                  <a:srgbClr val="055CBB"/>
                </a:solidFill>
                <a:effectLst/>
                <a:ea typeface="Calibri" panose="020F0502020204030204" pitchFamily="34" charset="0"/>
                <a:cs typeface="Times New Roman" panose="02020603050405020304" pitchFamily="18" charset="0"/>
              </a:rPr>
              <a:t>- BNSF </a:t>
            </a:r>
          </a:p>
          <a:p>
            <a:pPr marL="342900" marR="0" lvl="0" indent="-342900">
              <a:lnSpc>
                <a:spcPct val="107000"/>
              </a:lnSpc>
              <a:spcBef>
                <a:spcPts val="0"/>
              </a:spcBef>
              <a:spcAft>
                <a:spcPts val="0"/>
              </a:spcAft>
              <a:buFont typeface="Wingdings" panose="05000000000000000000" pitchFamily="2" charset="2"/>
              <a:buChar char=""/>
            </a:pPr>
            <a:r>
              <a:rPr lang="en-US" sz="2600" kern="100" dirty="0">
                <a:solidFill>
                  <a:srgbClr val="055CBB"/>
                </a:solidFill>
                <a:ea typeface="Calibri" panose="020F0502020204030204" pitchFamily="34" charset="0"/>
                <a:cs typeface="Times New Roman" panose="02020603050405020304" pitchFamily="18" charset="0"/>
              </a:rPr>
              <a:t> 	First Article Inspection Process Best Practice – Tom Kennedy –      	Kennedy Rail Consulting</a:t>
            </a:r>
            <a:endParaRPr lang="en-US" sz="2600" kern="100" dirty="0">
              <a:solidFill>
                <a:srgbClr val="055CBB"/>
              </a:solidFill>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endParaRPr lang="en-US" b="1" i="1" dirty="0"/>
          </a:p>
        </p:txBody>
      </p:sp>
      <p:sp>
        <p:nvSpPr>
          <p:cNvPr id="4" name="Slide Number Placeholder 3">
            <a:extLst>
              <a:ext uri="{FF2B5EF4-FFF2-40B4-BE49-F238E27FC236}">
                <a16:creationId xmlns:a16="http://schemas.microsoft.com/office/drawing/2014/main" id="{0761510D-D946-82A5-49F9-9E54148CA1A0}"/>
              </a:ext>
            </a:extLst>
          </p:cNvPr>
          <p:cNvSpPr>
            <a:spLocks noGrp="1"/>
          </p:cNvSpPr>
          <p:nvPr>
            <p:ph type="sldNum" sz="quarter" idx="12"/>
          </p:nvPr>
        </p:nvSpPr>
        <p:spPr/>
        <p:txBody>
          <a:bodyPr/>
          <a:lstStyle/>
          <a:p>
            <a:fld id="{511E60E2-5F03-4AD1-8874-AA9ACC93B38D}" type="slidenum">
              <a:rPr lang="en-US" smtClean="0"/>
              <a:pPr/>
              <a:t>10</a:t>
            </a:fld>
            <a:endParaRPr lang="en-US" dirty="0"/>
          </a:p>
        </p:txBody>
      </p:sp>
    </p:spTree>
    <p:extLst>
      <p:ext uri="{BB962C8B-B14F-4D97-AF65-F5344CB8AC3E}">
        <p14:creationId xmlns:p14="http://schemas.microsoft.com/office/powerpoint/2010/main" val="2358868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03DB-8487-03C7-63B0-A8F4328DFF65}"/>
              </a:ext>
            </a:extLst>
          </p:cNvPr>
          <p:cNvSpPr>
            <a:spLocks noGrp="1"/>
          </p:cNvSpPr>
          <p:nvPr>
            <p:ph type="title"/>
          </p:nvPr>
        </p:nvSpPr>
        <p:spPr>
          <a:xfrm>
            <a:off x="458403" y="27159"/>
            <a:ext cx="11678294" cy="564512"/>
          </a:xfrm>
        </p:spPr>
        <p:txBody>
          <a:bodyPr>
            <a:normAutofit/>
          </a:bodyPr>
          <a:lstStyle/>
          <a:p>
            <a:pPr algn="ctr"/>
            <a:r>
              <a:rPr lang="en-US" sz="2400" dirty="0"/>
              <a:t>CRACKS MONITORING ON DIESEL ENGINE CRANKSHAFT</a:t>
            </a:r>
          </a:p>
        </p:txBody>
      </p:sp>
      <p:sp>
        <p:nvSpPr>
          <p:cNvPr id="3" name="Content Placeholder 2">
            <a:extLst>
              <a:ext uri="{FF2B5EF4-FFF2-40B4-BE49-F238E27FC236}">
                <a16:creationId xmlns:a16="http://schemas.microsoft.com/office/drawing/2014/main" id="{C3C01E20-3E4A-873F-ACA0-371A4928E858}"/>
              </a:ext>
            </a:extLst>
          </p:cNvPr>
          <p:cNvSpPr>
            <a:spLocks noGrp="1"/>
          </p:cNvSpPr>
          <p:nvPr>
            <p:ph idx="1"/>
          </p:nvPr>
        </p:nvSpPr>
        <p:spPr>
          <a:xfrm>
            <a:off x="603251" y="591671"/>
            <a:ext cx="10979149" cy="5747886"/>
          </a:xfrm>
        </p:spPr>
        <p:txBody>
          <a:bodyPr>
            <a:normAutofit fontScale="25000" lnSpcReduction="20000"/>
          </a:bodyPr>
          <a:lstStyle/>
          <a:p>
            <a:pPr marL="0" marR="0" algn="l"/>
            <a:r>
              <a:rPr lang="en-US" sz="7600" b="1" i="0" u="sng" dirty="0">
                <a:solidFill>
                  <a:srgbClr val="000000"/>
                </a:solidFill>
                <a:effectLst/>
              </a:rPr>
              <a:t>Abstract</a:t>
            </a:r>
            <a:endParaRPr lang="en-US" sz="7600" b="1" i="0" u="sng" dirty="0">
              <a:solidFill>
                <a:srgbClr val="222222"/>
              </a:solidFill>
              <a:effectLst/>
            </a:endParaRPr>
          </a:p>
          <a:p>
            <a:pPr marL="114300" indent="0">
              <a:buNone/>
            </a:pPr>
            <a:r>
              <a:rPr lang="en-US" sz="7600" b="0" i="0" dirty="0">
                <a:effectLst/>
              </a:rPr>
              <a:t>The use of excessive heat to assist with the removal of pipe plugs, at the end of lube oil passages in the crankshafts, caused two crankshaft failures.</a:t>
            </a:r>
          </a:p>
          <a:p>
            <a:pPr marL="114300" indent="0">
              <a:buNone/>
            </a:pPr>
            <a:r>
              <a:rPr lang="en-US" sz="7600" b="0" i="0" dirty="0">
                <a:effectLst/>
              </a:rPr>
              <a:t>A method was developed to detect cracks in the crankshaft without engine disassembly as part of a new fleet monitoring program.</a:t>
            </a:r>
            <a:r>
              <a:rPr lang="en-US" sz="7600" dirty="0"/>
              <a:t>  </a:t>
            </a:r>
            <a:r>
              <a:rPr lang="en-US" sz="7600" b="0" i="0" dirty="0">
                <a:effectLst/>
              </a:rPr>
              <a:t>New fleet monitoring program:</a:t>
            </a:r>
          </a:p>
          <a:p>
            <a:pPr marL="800100" marR="0" indent="0" algn="l">
              <a:buNone/>
            </a:pPr>
            <a:r>
              <a:rPr lang="en-US" sz="7600" dirty="0"/>
              <a:t> 	   </a:t>
            </a:r>
            <a:r>
              <a:rPr lang="en-US" sz="7600" b="0" i="0" dirty="0">
                <a:effectLst/>
              </a:rPr>
              <a:t>Ranks the severity of the cracks in the crankshaft.</a:t>
            </a:r>
          </a:p>
          <a:p>
            <a:pPr marL="800100" marR="0" indent="0" algn="l">
              <a:buNone/>
            </a:pPr>
            <a:r>
              <a:rPr lang="en-US" sz="7600" dirty="0"/>
              <a:t>     </a:t>
            </a:r>
            <a:r>
              <a:rPr lang="en-US" sz="7600" b="0" i="0" dirty="0">
                <a:effectLst/>
              </a:rPr>
              <a:t>Leading to custom inspection intervals based on the severity of the crack(s).</a:t>
            </a:r>
          </a:p>
          <a:p>
            <a:pPr marL="114300" indent="0">
              <a:buNone/>
            </a:pPr>
            <a:r>
              <a:rPr lang="en-US" sz="7600" b="0" i="0" dirty="0">
                <a:effectLst/>
              </a:rPr>
              <a:t>No crankshaft failures have occurred since implementing monitoring program. </a:t>
            </a:r>
          </a:p>
          <a:p>
            <a:pPr marL="0" marR="0" algn="l"/>
            <a:r>
              <a:rPr lang="en-US" sz="7600" b="1" i="0" u="sng" dirty="0">
                <a:effectLst/>
              </a:rPr>
              <a:t>Background</a:t>
            </a:r>
          </a:p>
          <a:p>
            <a:pPr marL="114300" indent="0">
              <a:buNone/>
            </a:pPr>
            <a:r>
              <a:rPr lang="en-US" sz="7600" b="1" i="0" dirty="0">
                <a:effectLst/>
              </a:rPr>
              <a:t> </a:t>
            </a:r>
            <a:r>
              <a:rPr lang="en-US" sz="7600" b="0" i="0" dirty="0">
                <a:effectLst/>
              </a:rPr>
              <a:t>Post several crankshaft failures in 2016: Initial fleet inspections identified 31 cracks.</a:t>
            </a:r>
          </a:p>
          <a:p>
            <a:pPr marL="457200" marR="0" indent="0" algn="l">
              <a:buNone/>
            </a:pPr>
            <a:r>
              <a:rPr lang="en-US" sz="7600" b="0" i="0" dirty="0">
                <a:effectLst/>
              </a:rPr>
              <a:t>Only significant cracks require</a:t>
            </a:r>
            <a:r>
              <a:rPr lang="en-US" sz="7600" b="0" i="0" strike="sngStrike" dirty="0">
                <a:effectLst/>
              </a:rPr>
              <a:t>d</a:t>
            </a:r>
            <a:r>
              <a:rPr lang="en-US" sz="7600" b="0" i="0" dirty="0">
                <a:effectLst/>
              </a:rPr>
              <a:t> crankshaft replacement.</a:t>
            </a:r>
          </a:p>
          <a:p>
            <a:pPr marL="457200" marR="0" indent="0" algn="l">
              <a:buNone/>
            </a:pPr>
            <a:r>
              <a:rPr lang="en-US" sz="7600" b="0" i="0" dirty="0">
                <a:effectLst/>
              </a:rPr>
              <a:t>Minor cranks are monitored for changes in crack severity, allowing additional operating time before overhaul / crankshaft replacement. Heating the lube oil passage plug during maintenance was banned. </a:t>
            </a:r>
          </a:p>
          <a:p>
            <a:pPr marL="0" marR="0" algn="l"/>
            <a:r>
              <a:rPr lang="en-US" sz="7600" b="1" u="sng" dirty="0">
                <a:effectLst/>
              </a:rPr>
              <a:t>Conclusion</a:t>
            </a:r>
            <a:endParaRPr lang="en-US" sz="7600" b="1" u="sng" dirty="0"/>
          </a:p>
          <a:p>
            <a:pPr marL="0" indent="0">
              <a:buNone/>
            </a:pPr>
            <a:r>
              <a:rPr lang="en-US" sz="7600" b="0" i="0" dirty="0">
                <a:effectLst/>
              </a:rPr>
              <a:t>  </a:t>
            </a:r>
            <a:r>
              <a:rPr lang="en-US" sz="7200" b="0" i="0" dirty="0">
                <a:effectLst/>
              </a:rPr>
              <a:t>Cracked crankshafts can remain operational if the cracks are minor enough and crack progression is </a:t>
            </a:r>
            <a:r>
              <a:rPr lang="en-US" sz="7200" b="0" i="0" dirty="0" err="1">
                <a:effectLst/>
              </a:rPr>
              <a:t>nmonitored</a:t>
            </a:r>
            <a:r>
              <a:rPr lang="en-US" sz="7200" b="0" i="0" dirty="0">
                <a:effectLst/>
              </a:rPr>
              <a:t>.</a:t>
            </a:r>
          </a:p>
          <a:p>
            <a:pPr marL="114300" indent="0">
              <a:buNone/>
            </a:pPr>
            <a:r>
              <a:rPr lang="en-US" sz="7600" dirty="0"/>
              <a:t>       </a:t>
            </a:r>
            <a:r>
              <a:rPr lang="en-US" sz="7600" b="0" i="0" dirty="0">
                <a:effectLst/>
              </a:rPr>
              <a:t>Monitoring program prevents unnecessary engine overhauls.</a:t>
            </a:r>
            <a:endParaRPr lang="en-US" sz="7600" dirty="0"/>
          </a:p>
          <a:p>
            <a:pPr marL="114300" indent="0">
              <a:buNone/>
            </a:pPr>
            <a:r>
              <a:rPr lang="en-US" sz="7600" dirty="0"/>
              <a:t>       </a:t>
            </a:r>
            <a:r>
              <a:rPr lang="en-US" sz="7600" b="0" i="0" dirty="0">
                <a:effectLst/>
              </a:rPr>
              <a:t>Crankshafts with 31 cracks remain in service.</a:t>
            </a:r>
          </a:p>
          <a:p>
            <a:pPr marL="0" marR="0" algn="l"/>
            <a:r>
              <a:rPr lang="en-US" sz="7600" b="1" i="0" u="sng" dirty="0">
                <a:effectLst/>
              </a:rPr>
              <a:t>Recommendations</a:t>
            </a:r>
            <a:endParaRPr lang="en-US" sz="7600" b="0" i="0" u="sng" dirty="0">
              <a:effectLst/>
            </a:endParaRPr>
          </a:p>
          <a:p>
            <a:pPr marL="114300" marR="0" indent="0" algn="l">
              <a:buNone/>
            </a:pPr>
            <a:r>
              <a:rPr lang="en-US" sz="7600" b="0" i="0" dirty="0">
                <a:effectLst/>
              </a:rPr>
              <a:t>   Share best practices with railways.</a:t>
            </a:r>
          </a:p>
          <a:p>
            <a:pPr marL="114300" marR="0" indent="0" algn="l">
              <a:buNone/>
            </a:pPr>
            <a:r>
              <a:rPr lang="en-US" sz="7600" b="0" i="0" dirty="0">
                <a:effectLst/>
              </a:rPr>
              <a:t>   Reassess the need for lube oil end plugs disassembly during overhauls of the crankshaft.</a:t>
            </a:r>
          </a:p>
          <a:p>
            <a:endParaRPr lang="en-US" dirty="0"/>
          </a:p>
        </p:txBody>
      </p:sp>
      <p:sp>
        <p:nvSpPr>
          <p:cNvPr id="4" name="Slide Number Placeholder 3">
            <a:extLst>
              <a:ext uri="{FF2B5EF4-FFF2-40B4-BE49-F238E27FC236}">
                <a16:creationId xmlns:a16="http://schemas.microsoft.com/office/drawing/2014/main" id="{E4ED1742-0A31-1512-6D75-D096D5BD5D08}"/>
              </a:ext>
            </a:extLst>
          </p:cNvPr>
          <p:cNvSpPr>
            <a:spLocks noGrp="1"/>
          </p:cNvSpPr>
          <p:nvPr>
            <p:ph type="sldNum" sz="quarter" idx="12"/>
          </p:nvPr>
        </p:nvSpPr>
        <p:spPr/>
        <p:txBody>
          <a:bodyPr/>
          <a:lstStyle/>
          <a:p>
            <a:fld id="{511E60E2-5F03-4AD1-8874-AA9ACC93B38D}" type="slidenum">
              <a:rPr lang="en-US" smtClean="0"/>
              <a:pPr/>
              <a:t>11</a:t>
            </a:fld>
            <a:endParaRPr lang="en-US" dirty="0"/>
          </a:p>
        </p:txBody>
      </p:sp>
    </p:spTree>
    <p:extLst>
      <p:ext uri="{BB962C8B-B14F-4D97-AF65-F5344CB8AC3E}">
        <p14:creationId xmlns:p14="http://schemas.microsoft.com/office/powerpoint/2010/main" val="211576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0" y="-116541"/>
            <a:ext cx="12192000" cy="657323"/>
          </a:xfrm>
          <a:prstGeom prst="rect">
            <a:avLst/>
          </a:prstGeom>
          <a:noFill/>
          <a:ln>
            <a:noFill/>
          </a:ln>
        </p:spPr>
        <p:txBody>
          <a:bodyPr spcFirstLastPara="1" vert="horz" wrap="square" lIns="121900" tIns="60933" rIns="121900" bIns="60933" rtlCol="0" anchor="ctr" anchorCtr="0">
            <a:noAutofit/>
          </a:bodyPr>
          <a:lstStyle/>
          <a:p>
            <a:pPr lvl="0" algn="ctr"/>
            <a:r>
              <a:rPr lang="en-US" sz="3200" dirty="0">
                <a:sym typeface="Arial"/>
              </a:rPr>
              <a:t>Locomotive System Cleanliness</a:t>
            </a:r>
            <a:endParaRPr sz="3200" b="0" dirty="0">
              <a:sym typeface="Arial"/>
            </a:endParaRPr>
          </a:p>
        </p:txBody>
      </p:sp>
      <p:sp>
        <p:nvSpPr>
          <p:cNvPr id="123" name="Shape 123"/>
          <p:cNvSpPr txBox="1">
            <a:spLocks noGrp="1"/>
          </p:cNvSpPr>
          <p:nvPr>
            <p:ph type="sldNum" idx="12"/>
          </p:nvPr>
        </p:nvSpPr>
        <p:spPr>
          <a:xfrm>
            <a:off x="5035200" y="5778170"/>
            <a:ext cx="2844800" cy="800431"/>
          </a:xfrm>
          <a:prstGeom prst="rect">
            <a:avLst/>
          </a:prstGeom>
          <a:noFill/>
          <a:ln>
            <a:noFill/>
          </a:ln>
        </p:spPr>
        <p:txBody>
          <a:bodyPr spcFirstLastPara="1" vert="horz" wrap="square" lIns="121900" tIns="60933" rIns="121900" bIns="60933" rtlCol="0" anchor="ctr" anchorCtr="0">
            <a:noAutofit/>
          </a:bodyPr>
          <a:lstStyle/>
          <a:p>
            <a:pPr algn="ctr">
              <a:buClr>
                <a:schemeClr val="dk1"/>
              </a:buClr>
              <a:buSzPts val="1000"/>
            </a:pPr>
            <a:endParaRPr lang="en-US" sz="1400" dirty="0">
              <a:solidFill>
                <a:schemeClr val="dk1"/>
              </a:solidFill>
              <a:latin typeface="Century Gothic" panose="020B0502020202020204" pitchFamily="34" charset="0"/>
              <a:sym typeface="Arial"/>
            </a:endParaRPr>
          </a:p>
          <a:p>
            <a:pPr algn="ctr">
              <a:spcBef>
                <a:spcPts val="720"/>
              </a:spcBef>
              <a:buClr>
                <a:schemeClr val="dk1"/>
              </a:buClr>
              <a:buSzPts val="900"/>
            </a:pPr>
            <a:endParaRPr sz="1333" dirty="0">
              <a:solidFill>
                <a:schemeClr val="dk1"/>
              </a:solidFill>
              <a:latin typeface="Century Gothic" panose="020B0502020202020204" pitchFamily="34" charset="0"/>
              <a:sym typeface="Arial"/>
            </a:endParaRPr>
          </a:p>
        </p:txBody>
      </p:sp>
      <p:sp>
        <p:nvSpPr>
          <p:cNvPr id="125" name="Shape 125"/>
          <p:cNvSpPr txBox="1">
            <a:spLocks noGrp="1"/>
          </p:cNvSpPr>
          <p:nvPr>
            <p:ph type="body" idx="1"/>
          </p:nvPr>
        </p:nvSpPr>
        <p:spPr>
          <a:xfrm>
            <a:off x="203200" y="502025"/>
            <a:ext cx="11785600" cy="5289176"/>
          </a:xfrm>
          <a:prstGeom prst="rect">
            <a:avLst/>
          </a:prstGeom>
          <a:noFill/>
          <a:ln>
            <a:noFill/>
          </a:ln>
        </p:spPr>
        <p:txBody>
          <a:bodyPr spcFirstLastPara="1" vert="horz" wrap="square" lIns="121900" tIns="60933" rIns="121900" bIns="60933" rtlCol="0" anchor="t" anchorCtr="0">
            <a:noAutofit/>
          </a:bodyPr>
          <a:lstStyle/>
          <a:p>
            <a:pPr marL="0" indent="0">
              <a:lnSpc>
                <a:spcPct val="130000"/>
              </a:lnSpc>
              <a:spcBef>
                <a:spcPts val="800"/>
              </a:spcBef>
              <a:buSzPts val="975"/>
              <a:buNone/>
            </a:pPr>
            <a:r>
              <a:rPr lang="en" sz="2200" b="1" dirty="0">
                <a:solidFill>
                  <a:schemeClr val="dk1"/>
                </a:solidFill>
                <a:sym typeface="Arial"/>
              </a:rPr>
              <a:t>Abstract</a:t>
            </a:r>
            <a:r>
              <a:rPr lang="en" sz="2200" dirty="0">
                <a:solidFill>
                  <a:schemeClr val="dk1"/>
                </a:solidFill>
                <a:sym typeface="Arial"/>
              </a:rPr>
              <a:t> –</a:t>
            </a:r>
            <a:r>
              <a:rPr lang="en-US" sz="2200" kern="100" dirty="0">
                <a:ea typeface="Calibri" panose="020F0502020204030204" pitchFamily="34" charset="0"/>
                <a:cs typeface="Times New Roman" panose="02020603050405020304" pitchFamily="18" charset="0"/>
              </a:rPr>
              <a:t>This paper will cover defining cleanliness, reviewing locomotive lube, fuel, intake air and water system cleanliness and go over some best practices at various stages such as manufacturing, scheduled maintenance and component change out.  </a:t>
            </a:r>
            <a:endParaRPr lang="en-US" sz="2200" dirty="0"/>
          </a:p>
          <a:p>
            <a:pPr marL="0" indent="0">
              <a:lnSpc>
                <a:spcPct val="130000"/>
              </a:lnSpc>
              <a:spcBef>
                <a:spcPts val="800"/>
              </a:spcBef>
              <a:buClr>
                <a:schemeClr val="dk1"/>
              </a:buClr>
              <a:buSzPts val="975"/>
              <a:buNone/>
            </a:pPr>
            <a:r>
              <a:rPr lang="en" sz="2200" b="1" dirty="0">
                <a:solidFill>
                  <a:schemeClr val="dk1"/>
                </a:solidFill>
                <a:sym typeface="Arial"/>
              </a:rPr>
              <a:t>Background</a:t>
            </a:r>
            <a:r>
              <a:rPr lang="en" sz="2200" dirty="0">
                <a:solidFill>
                  <a:schemeClr val="dk1"/>
                </a:solidFill>
                <a:sym typeface="Arial"/>
              </a:rPr>
              <a:t> –</a:t>
            </a:r>
            <a:r>
              <a:rPr lang="en-US" sz="2200" dirty="0">
                <a:solidFill>
                  <a:schemeClr val="dk1"/>
                </a:solidFill>
                <a:sym typeface="Arial"/>
              </a:rPr>
              <a:t> </a:t>
            </a:r>
            <a:r>
              <a:rPr lang="en-US" sz="2200" kern="100" dirty="0">
                <a:cs typeface="Times New Roman" panose="02020603050405020304" pitchFamily="18" charset="0"/>
              </a:rPr>
              <a:t>There are many aspects in ensuring top locomotive performance such as scheduled maintenance, proper assembly, parts made to specification, environment to name a few but one overlooked area is proper system cleanliness.  While following scheduled maintenance for filter changes are key to maintaining cleanliness, there are other areas that need attention when building, repairing and performing other maintenance on locomotives and engines.  Often failure modes associated with cleanliness issues are very difficult to troubleshoot as component failures can be relatively quick and catastrophic lending to difficulty for root cause analysis.</a:t>
            </a:r>
          </a:p>
          <a:p>
            <a:pPr marL="0" indent="0">
              <a:lnSpc>
                <a:spcPct val="130000"/>
              </a:lnSpc>
              <a:spcBef>
                <a:spcPts val="800"/>
              </a:spcBef>
              <a:buSzPts val="1300"/>
              <a:buNone/>
            </a:pPr>
            <a:r>
              <a:rPr lang="en-US" sz="2200" b="1" dirty="0">
                <a:solidFill>
                  <a:schemeClr val="dk1"/>
                </a:solidFill>
                <a:sym typeface="Arial"/>
              </a:rPr>
              <a:t>Conclusion/</a:t>
            </a:r>
            <a:r>
              <a:rPr lang="en-US" sz="2200" b="1" dirty="0"/>
              <a:t>Recommendation</a:t>
            </a:r>
            <a:r>
              <a:rPr lang="en-US" sz="2200" dirty="0">
                <a:solidFill>
                  <a:schemeClr val="dk1"/>
                </a:solidFill>
                <a:sym typeface="Arial"/>
              </a:rPr>
              <a:t> – </a:t>
            </a:r>
            <a:r>
              <a:rPr lang="en-US" sz="2200" dirty="0">
                <a:solidFill>
                  <a:schemeClr val="dk1"/>
                </a:solidFill>
                <a:cs typeface="Calibri" panose="020F0502020204030204" pitchFamily="34" charset="0"/>
                <a:sym typeface="Arial"/>
              </a:rPr>
              <a:t>Attention to system cleanliness is often overlooked and needs to be part of all aspects of locomotive manufacturing and maintenance to avoid premature failures.</a:t>
            </a:r>
            <a:endParaRPr lang="en-US" sz="2200" dirty="0"/>
          </a:p>
        </p:txBody>
      </p:sp>
      <p:sp>
        <p:nvSpPr>
          <p:cNvPr id="126" name="Shape 126"/>
          <p:cNvSpPr txBox="1"/>
          <p:nvPr/>
        </p:nvSpPr>
        <p:spPr>
          <a:xfrm>
            <a:off x="4064000" y="6273800"/>
            <a:ext cx="4787200" cy="508000"/>
          </a:xfrm>
          <a:prstGeom prst="rect">
            <a:avLst/>
          </a:prstGeom>
          <a:noFill/>
          <a:ln>
            <a:noFill/>
          </a:ln>
        </p:spPr>
        <p:txBody>
          <a:bodyPr spcFirstLastPara="1" wrap="square" lIns="121900" tIns="121900" rIns="121900" bIns="121900" anchor="t" anchorCtr="0">
            <a:noAutofit/>
          </a:bodyPr>
          <a:lstStyle/>
          <a:p>
            <a:pPr algn="ctr"/>
            <a:endParaRPr sz="1400" dirty="0">
              <a:latin typeface="Century Gothic" panose="020B0502020202020204" pitchFamily="34" charset="0"/>
            </a:endParaRPr>
          </a:p>
        </p:txBody>
      </p:sp>
      <p:sp>
        <p:nvSpPr>
          <p:cNvPr id="2" name="Shape 126">
            <a:extLst>
              <a:ext uri="{FF2B5EF4-FFF2-40B4-BE49-F238E27FC236}">
                <a16:creationId xmlns:a16="http://schemas.microsoft.com/office/drawing/2014/main" id="{2146CD9E-8547-FC01-E052-7F1A83AEB0B8}"/>
              </a:ext>
            </a:extLst>
          </p:cNvPr>
          <p:cNvSpPr txBox="1"/>
          <p:nvPr/>
        </p:nvSpPr>
        <p:spPr>
          <a:xfrm>
            <a:off x="4216400" y="6426200"/>
            <a:ext cx="4787200" cy="508000"/>
          </a:xfrm>
          <a:prstGeom prst="rect">
            <a:avLst/>
          </a:prstGeom>
          <a:noFill/>
          <a:ln>
            <a:noFill/>
          </a:ln>
        </p:spPr>
        <p:txBody>
          <a:bodyPr spcFirstLastPara="1" wrap="square" lIns="121900" tIns="121900" rIns="121900" bIns="121900" anchor="t" anchorCtr="0">
            <a:noAutofit/>
          </a:bodyPr>
          <a:lstStyle/>
          <a:p>
            <a:pPr algn="ctr"/>
            <a:endParaRPr sz="1400" dirty="0">
              <a:latin typeface="Century Gothic" panose="020B0502020202020204" pitchFamily="34" charset="0"/>
            </a:endParaRPr>
          </a:p>
        </p:txBody>
      </p:sp>
    </p:spTree>
    <p:extLst>
      <p:ext uri="{BB962C8B-B14F-4D97-AF65-F5344CB8AC3E}">
        <p14:creationId xmlns:p14="http://schemas.microsoft.com/office/powerpoint/2010/main" val="14201757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CCE0FB-17AE-02A6-1480-F5AFD1EF8A3F}"/>
              </a:ext>
            </a:extLst>
          </p:cNvPr>
          <p:cNvSpPr>
            <a:spLocks noGrp="1"/>
          </p:cNvSpPr>
          <p:nvPr>
            <p:ph type="title"/>
          </p:nvPr>
        </p:nvSpPr>
        <p:spPr>
          <a:xfrm>
            <a:off x="458403" y="195003"/>
            <a:ext cx="11582400" cy="787301"/>
          </a:xfrm>
        </p:spPr>
        <p:txBody>
          <a:bodyPr>
            <a:normAutofit fontScale="90000"/>
          </a:bodyPr>
          <a:lstStyle/>
          <a:p>
            <a:r>
              <a:rPr lang="en-US" dirty="0"/>
              <a:t>Fuel Spill Prevention - </a:t>
            </a:r>
            <a:r>
              <a:rPr lang="en-US" sz="1600" dirty="0"/>
              <a:t>Allen Beitel – BNSF Railway &amp; Michael Cleveland – Peaker Services</a:t>
            </a:r>
            <a:br>
              <a:rPr lang="en-US" dirty="0"/>
            </a:br>
            <a:r>
              <a:rPr lang="en-US" dirty="0"/>
              <a:t> 	Abstract</a:t>
            </a:r>
          </a:p>
        </p:txBody>
      </p:sp>
      <p:sp>
        <p:nvSpPr>
          <p:cNvPr id="6" name="Content Placeholder 5">
            <a:extLst>
              <a:ext uri="{FF2B5EF4-FFF2-40B4-BE49-F238E27FC236}">
                <a16:creationId xmlns:a16="http://schemas.microsoft.com/office/drawing/2014/main" id="{C53B541D-45B3-469E-D144-43969564333E}"/>
              </a:ext>
            </a:extLst>
          </p:cNvPr>
          <p:cNvSpPr>
            <a:spLocks noGrp="1"/>
          </p:cNvSpPr>
          <p:nvPr>
            <p:ph idx="1"/>
          </p:nvPr>
        </p:nvSpPr>
        <p:spPr>
          <a:xfrm>
            <a:off x="603251" y="982305"/>
            <a:ext cx="10979149" cy="5257130"/>
          </a:xfrm>
        </p:spPr>
        <p:txBody>
          <a:bodyPr>
            <a:normAutofit fontScale="55000" lnSpcReduction="20000"/>
          </a:bodyPr>
          <a:lstStyle/>
          <a:p>
            <a:pPr marL="0" marR="0" indent="0">
              <a:lnSpc>
                <a:spcPct val="115000"/>
              </a:lnSpc>
              <a:spcAft>
                <a:spcPts val="800"/>
              </a:spcAft>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r>
              <a:rPr lang="en-US" sz="4500" kern="100" dirty="0">
                <a:effectLst/>
                <a:ea typeface="Aptos" panose="020B0004020202020204" pitchFamily="34" charset="0"/>
                <a:cs typeface="Times New Roman" panose="02020603050405020304" pitchFamily="18" charset="0"/>
              </a:rPr>
              <a:t>This paper examines locomotive fuel delivery systems, focusing on design elements, failure points, and emerging technologies. Beyond the fuel hose, considerations include drip pans, recovery systems, and the interplay between locomotive and fuel crane geometries. Common leak points—such as fuel inlets, engine components, multiple fuel ports, and piping—are analyzed alongside mitigation strategies like maintenance protocols, advanced connection technologies, and optimized fueling locations.  </a:t>
            </a:r>
          </a:p>
          <a:p>
            <a:pPr marL="0" marR="0" indent="0">
              <a:lnSpc>
                <a:spcPct val="115000"/>
              </a:lnSpc>
              <a:spcAft>
                <a:spcPts val="800"/>
              </a:spcAft>
              <a:buNone/>
            </a:pPr>
            <a:r>
              <a:rPr lang="en-US" sz="4500" kern="100" dirty="0">
                <a:effectLst/>
                <a:ea typeface="Aptos" panose="020B0004020202020204" pitchFamily="34" charset="0"/>
                <a:cs typeface="Times New Roman" panose="02020603050405020304" pitchFamily="18" charset="0"/>
              </a:rPr>
              <a:t>	Advancements in fueling technology, including ultrasonic auto-shutoff systems, fuel metering, and innovative nozzle designs like dry disconnects and high-flow vacuum shutoffs, are discussed for their potential to enhance safety, efficiency, and reliability. The study concludes with recommendations for fueling operations, emphasizing proactive maintenance, tailored technology selection, and the integration of fail-safe mechanisms.</a:t>
            </a:r>
          </a:p>
        </p:txBody>
      </p:sp>
      <p:sp>
        <p:nvSpPr>
          <p:cNvPr id="4" name="Slide Number Placeholder 3">
            <a:extLst>
              <a:ext uri="{FF2B5EF4-FFF2-40B4-BE49-F238E27FC236}">
                <a16:creationId xmlns:a16="http://schemas.microsoft.com/office/drawing/2014/main" id="{B421ABF0-FF99-F5A9-ACBB-EC582EFF5858}"/>
              </a:ext>
            </a:extLst>
          </p:cNvPr>
          <p:cNvSpPr>
            <a:spLocks noGrp="1"/>
          </p:cNvSpPr>
          <p:nvPr>
            <p:ph type="sldNum" sz="quarter" idx="12"/>
          </p:nvPr>
        </p:nvSpPr>
        <p:spPr/>
        <p:txBody>
          <a:bodyPr/>
          <a:lstStyle/>
          <a:p>
            <a:fld id="{511E60E2-5F03-4AD1-8874-AA9ACC93B38D}" type="slidenum">
              <a:rPr lang="en-US" smtClean="0"/>
              <a:pPr/>
              <a:t>13</a:t>
            </a:fld>
            <a:endParaRPr lang="en-US"/>
          </a:p>
        </p:txBody>
      </p:sp>
    </p:spTree>
    <p:extLst>
      <p:ext uri="{BB962C8B-B14F-4D97-AF65-F5344CB8AC3E}">
        <p14:creationId xmlns:p14="http://schemas.microsoft.com/office/powerpoint/2010/main" val="33100868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09B9-9E1F-A260-A018-6DD95DEB53E5}"/>
              </a:ext>
            </a:extLst>
          </p:cNvPr>
          <p:cNvSpPr>
            <a:spLocks noGrp="1"/>
          </p:cNvSpPr>
          <p:nvPr>
            <p:ph type="title"/>
          </p:nvPr>
        </p:nvSpPr>
        <p:spPr/>
        <p:txBody>
          <a:bodyPr>
            <a:normAutofit/>
          </a:bodyPr>
          <a:lstStyle/>
          <a:p>
            <a:r>
              <a:rPr lang="en-US" sz="3600" kern="100" dirty="0">
                <a:solidFill>
                  <a:srgbClr val="055CBB"/>
                </a:solidFill>
                <a:ea typeface="Calibri" panose="020F0502020204030204" pitchFamily="34" charset="0"/>
                <a:cs typeface="Times New Roman" panose="02020603050405020304" pitchFamily="18" charset="0"/>
              </a:rPr>
              <a:t>First Article Inspection Process Best Practice</a:t>
            </a:r>
            <a:endParaRPr lang="en-US" dirty="0"/>
          </a:p>
        </p:txBody>
      </p:sp>
      <p:sp>
        <p:nvSpPr>
          <p:cNvPr id="3" name="Content Placeholder 2">
            <a:extLst>
              <a:ext uri="{FF2B5EF4-FFF2-40B4-BE49-F238E27FC236}">
                <a16:creationId xmlns:a16="http://schemas.microsoft.com/office/drawing/2014/main" id="{5132B495-563E-7646-5232-28190C882B6F}"/>
              </a:ext>
            </a:extLst>
          </p:cNvPr>
          <p:cNvSpPr>
            <a:spLocks noGrp="1"/>
          </p:cNvSpPr>
          <p:nvPr>
            <p:ph idx="1"/>
          </p:nvPr>
        </p:nvSpPr>
        <p:spPr/>
        <p:txBody>
          <a:bodyPr>
            <a:normAutofit fontScale="92500" lnSpcReduction="20000"/>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b="1" i="0" u="sng" strike="noStrike" cap="none" normalizeH="0" baseline="0" dirty="0">
                <a:ln>
                  <a:noFill/>
                </a:ln>
                <a:effectLst/>
                <a:cs typeface="Arial" panose="020B0604020202020204" pitchFamily="34" charset="0"/>
              </a:rPr>
              <a:t>Abstract</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effectLst/>
                <a:cs typeface="Arial" panose="020B0604020202020204" pitchFamily="34" charset="0"/>
              </a:rPr>
              <a:t>• </a:t>
            </a:r>
            <a:r>
              <a:rPr kumimoji="0" lang="en-US" altLang="en-US" i="0" u="none" strike="noStrike" cap="none" normalizeH="0" baseline="0" dirty="0">
                <a:ln>
                  <a:noFill/>
                </a:ln>
                <a:effectLst/>
                <a:cs typeface="Arial" panose="020B0604020202020204" pitchFamily="34" charset="0"/>
              </a:rPr>
              <a:t>First Article Inspection (FAI).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effectLst/>
                <a:cs typeface="Arial" panose="020B0604020202020204" pitchFamily="34" charset="0"/>
              </a:rPr>
              <a:t>• Criteria and a process was developed to facilitate FAI’s</a:t>
            </a:r>
            <a:r>
              <a:rPr kumimoji="0" lang="en-US" altLang="en-US" b="1" i="0" u="none" strike="noStrike" cap="none" normalizeH="0" baseline="0" dirty="0">
                <a:ln>
                  <a:noFill/>
                </a:ln>
                <a:effectLst/>
                <a:cs typeface="Arial" panose="020B0604020202020204" pitchFamily="34" charset="0"/>
              </a:rPr>
              <a:t>.</a:t>
            </a:r>
            <a:endParaRPr kumimoji="0" lang="en-US" altLang="en-US" b="0" i="0" u="none" strike="noStrike" cap="none" normalizeH="0" baseline="0" dirty="0">
              <a:ln>
                <a:noFill/>
              </a:ln>
              <a:effectLst/>
              <a:cs typeface="Arial" panose="020B0604020202020204"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effectLst/>
              <a:cs typeface="Arial" panose="020B0604020202020204"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b="1" i="0" u="sng" strike="noStrike" cap="none" normalizeH="0" baseline="0" dirty="0">
                <a:ln>
                  <a:noFill/>
                </a:ln>
                <a:effectLst/>
                <a:cs typeface="Arial" panose="020B0604020202020204" pitchFamily="34" charset="0"/>
              </a:rPr>
              <a:t>Background</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effectLst/>
                <a:cs typeface="Arial" panose="020B0604020202020204" pitchFamily="34" charset="0"/>
              </a:rPr>
              <a:t>• </a:t>
            </a:r>
            <a:r>
              <a:rPr kumimoji="0" lang="en-US" altLang="en-US" i="0" u="none" strike="noStrike" cap="none" normalizeH="0" baseline="0" dirty="0">
                <a:ln>
                  <a:noFill/>
                </a:ln>
                <a:effectLst/>
                <a:cs typeface="Arial" panose="020B0604020202020204" pitchFamily="34" charset="0"/>
              </a:rPr>
              <a:t>Product quality of delivered products varied between units.</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effectLst/>
                <a:cs typeface="Arial" panose="020B0604020202020204" pitchFamily="34" charset="0"/>
              </a:rPr>
              <a:t>• Inherent defects lead to infant mortality failures and reduced durability. </a:t>
            </a:r>
          </a:p>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effectLst/>
              <a:cs typeface="Arial" panose="020B0604020202020204"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b="1" i="0" u="sng" strike="noStrike" cap="none" normalizeH="0" baseline="0" dirty="0">
                <a:ln>
                  <a:noFill/>
                </a:ln>
                <a:effectLst/>
                <a:cs typeface="Arial" panose="020B0604020202020204" pitchFamily="34" charset="0"/>
              </a:rPr>
              <a:t>Conclusion</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effectLst/>
                <a:cs typeface="Arial" panose="020B0604020202020204" pitchFamily="34" charset="0"/>
              </a:rPr>
              <a:t>• </a:t>
            </a:r>
            <a:r>
              <a:rPr kumimoji="0" lang="en-US" altLang="en-US" i="0" u="none" strike="noStrike" cap="none" normalizeH="0" baseline="0" dirty="0">
                <a:ln>
                  <a:noFill/>
                </a:ln>
                <a:effectLst/>
                <a:cs typeface="Arial" panose="020B0604020202020204" pitchFamily="34" charset="0"/>
              </a:rPr>
              <a:t>A consistent and thorough inspection process ensures the product is built to specifications and finds inherent defects improving quality resulting in better reliability and durability of delivered products.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effectLst/>
                <a:cs typeface="Arial" panose="020B0604020202020204" pitchFamily="34" charset="0"/>
              </a:rPr>
              <a:t>• FAI’s also provide feedback to Design and Manufacturing for continuous improvement.  </a:t>
            </a: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effectLst/>
                <a:cs typeface="Arial" panose="020B0604020202020204" pitchFamily="34" charset="0"/>
              </a:rPr>
              <a:t>• FAI’s enhance product safety for operators and maintainers by finding and correcting safety issues. </a:t>
            </a:r>
          </a:p>
          <a:p>
            <a:pPr marL="0" marR="0" lvl="0" indent="0" algn="l" defTabSz="914400" rtl="0" eaLnBrk="0" fontAlgn="b"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effectLst/>
              <a:cs typeface="Arial" panose="020B0604020202020204"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b="1" i="0" u="sng" strike="noStrike" cap="none" normalizeH="0" baseline="0" dirty="0">
                <a:ln>
                  <a:noFill/>
                </a:ln>
                <a:effectLst/>
                <a:cs typeface="Arial" panose="020B0604020202020204" pitchFamily="34" charset="0"/>
              </a:rPr>
              <a:t>Recommendations</a:t>
            </a:r>
            <a:endParaRPr kumimoji="0" lang="en-US" altLang="en-US" b="0" i="0" u="sng" strike="noStrike" cap="none" normalizeH="0" baseline="0" dirty="0">
              <a:ln>
                <a:noFill/>
              </a:ln>
              <a:effectLst/>
              <a:cs typeface="Arial" panose="020B0604020202020204"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cs typeface="Arial" panose="020B0604020202020204" pitchFamily="34" charset="0"/>
              </a:rPr>
              <a:t>1. Share best practices.</a:t>
            </a:r>
          </a:p>
          <a:p>
            <a:endParaRPr lang="en-US" dirty="0"/>
          </a:p>
        </p:txBody>
      </p:sp>
      <p:sp>
        <p:nvSpPr>
          <p:cNvPr id="4" name="Slide Number Placeholder 3">
            <a:extLst>
              <a:ext uri="{FF2B5EF4-FFF2-40B4-BE49-F238E27FC236}">
                <a16:creationId xmlns:a16="http://schemas.microsoft.com/office/drawing/2014/main" id="{4B7D810E-3352-3B1F-6679-40749815450D}"/>
              </a:ext>
            </a:extLst>
          </p:cNvPr>
          <p:cNvSpPr>
            <a:spLocks noGrp="1"/>
          </p:cNvSpPr>
          <p:nvPr>
            <p:ph type="sldNum" sz="quarter" idx="12"/>
          </p:nvPr>
        </p:nvSpPr>
        <p:spPr/>
        <p:txBody>
          <a:bodyPr/>
          <a:lstStyle/>
          <a:p>
            <a:fld id="{511E60E2-5F03-4AD1-8874-AA9ACC93B38D}" type="slidenum">
              <a:rPr lang="en-US" smtClean="0"/>
              <a:pPr/>
              <a:t>14</a:t>
            </a:fld>
            <a:endParaRPr lang="en-US" dirty="0"/>
          </a:p>
        </p:txBody>
      </p:sp>
    </p:spTree>
    <p:extLst>
      <p:ext uri="{BB962C8B-B14F-4D97-AF65-F5344CB8AC3E}">
        <p14:creationId xmlns:p14="http://schemas.microsoft.com/office/powerpoint/2010/main" val="17755159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449A-EBB1-2F57-018C-110A0BFEA4D0}"/>
              </a:ext>
            </a:extLst>
          </p:cNvPr>
          <p:cNvSpPr>
            <a:spLocks noGrp="1"/>
          </p:cNvSpPr>
          <p:nvPr>
            <p:ph type="title"/>
          </p:nvPr>
        </p:nvSpPr>
        <p:spPr>
          <a:xfrm>
            <a:off x="1964724" y="65904"/>
            <a:ext cx="7831739" cy="1087394"/>
          </a:xfrm>
        </p:spPr>
        <p:txBody>
          <a:bodyPr>
            <a:normAutofit fontScale="90000"/>
          </a:bodyPr>
          <a:lstStyle/>
          <a:p>
            <a:pPr algn="ctr"/>
            <a:r>
              <a:rPr lang="en-US" b="1" dirty="0"/>
              <a:t>ANY QUESTIONS? SUGGESTIONS?</a:t>
            </a:r>
          </a:p>
        </p:txBody>
      </p:sp>
      <p:pic>
        <p:nvPicPr>
          <p:cNvPr id="1026" name="Picture 2" descr="Stick Man Thinking Clipart - Human Question Mark Png - Free Transparent ...">
            <a:extLst>
              <a:ext uri="{FF2B5EF4-FFF2-40B4-BE49-F238E27FC236}">
                <a16:creationId xmlns:a16="http://schemas.microsoft.com/office/drawing/2014/main" id="{28EEBFA0-4305-1375-9DB1-338ADC10A93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363" t="8441" r="40717" b="9231"/>
          <a:stretch/>
        </p:blipFill>
        <p:spPr bwMode="auto">
          <a:xfrm>
            <a:off x="4131277" y="874295"/>
            <a:ext cx="3389870" cy="539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959627"/>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DC6CDF9-E339-4919-8175-A816493F69D1}"/>
              </a:ext>
            </a:extLst>
          </p:cNvPr>
          <p:cNvSpPr>
            <a:spLocks noGrp="1"/>
          </p:cNvSpPr>
          <p:nvPr>
            <p:ph type="subTitle" idx="1"/>
          </p:nvPr>
        </p:nvSpPr>
        <p:spPr/>
        <p:txBody>
          <a:bodyPr/>
          <a:lstStyle/>
          <a:p>
            <a:r>
              <a:rPr lang="en-US" dirty="0"/>
              <a:t>T</a:t>
            </a:r>
          </a:p>
        </p:txBody>
      </p:sp>
      <p:sp>
        <p:nvSpPr>
          <p:cNvPr id="8" name="TextBox 7">
            <a:extLst>
              <a:ext uri="{FF2B5EF4-FFF2-40B4-BE49-F238E27FC236}">
                <a16:creationId xmlns:a16="http://schemas.microsoft.com/office/drawing/2014/main" id="{C582A11D-E390-3551-156C-948C9ECAED8D}"/>
              </a:ext>
            </a:extLst>
          </p:cNvPr>
          <p:cNvSpPr txBox="1"/>
          <p:nvPr/>
        </p:nvSpPr>
        <p:spPr>
          <a:xfrm>
            <a:off x="397933" y="2551837"/>
            <a:ext cx="10363200" cy="1815882"/>
          </a:xfrm>
          <a:prstGeom prst="rect">
            <a:avLst/>
          </a:prstGeom>
          <a:noFill/>
        </p:spPr>
        <p:txBody>
          <a:bodyPr wrap="square">
            <a:spAutoFit/>
          </a:bodyPr>
          <a:lstStyle/>
          <a:p>
            <a:endParaRPr lang="en-US" sz="2800" b="1" dirty="0">
              <a:solidFill>
                <a:srgbClr val="1946BA"/>
              </a:solidFill>
              <a:latin typeface="Gill Sans MT" panose="020B0502020104020203" pitchFamily="34" charset="0"/>
              <a:ea typeface="+mj-ea"/>
              <a:cs typeface="+mj-cs"/>
            </a:endParaRPr>
          </a:p>
          <a:p>
            <a:pPr algn="ctr"/>
            <a:r>
              <a:rPr lang="en-US" sz="2800" b="1" dirty="0">
                <a:solidFill>
                  <a:srgbClr val="1946BA"/>
                </a:solidFill>
                <a:latin typeface="Gill Sans MT" panose="020B0502020104020203" pitchFamily="34" charset="0"/>
                <a:ea typeface="+mj-ea"/>
                <a:cs typeface="+mj-cs"/>
              </a:rPr>
              <a:t>THANK YOU,  TOM GALLAGHER AND ENTIRE</a:t>
            </a:r>
          </a:p>
          <a:p>
            <a:pPr algn="ctr"/>
            <a:endParaRPr lang="en-US" sz="2800" b="1" dirty="0">
              <a:solidFill>
                <a:srgbClr val="1946BA"/>
              </a:solidFill>
              <a:latin typeface="Gill Sans MT" panose="020B0502020104020203" pitchFamily="34" charset="0"/>
              <a:ea typeface="+mj-ea"/>
              <a:cs typeface="+mj-cs"/>
            </a:endParaRPr>
          </a:p>
          <a:p>
            <a:pPr algn="ctr"/>
            <a:r>
              <a:rPr lang="en-US" sz="2800" b="1" dirty="0">
                <a:solidFill>
                  <a:srgbClr val="1946BA"/>
                </a:solidFill>
                <a:latin typeface="Gill Sans MT" panose="020B0502020104020203" pitchFamily="34" charset="0"/>
                <a:ea typeface="+mj-ea"/>
                <a:cs typeface="+mj-cs"/>
              </a:rPr>
              <a:t> CHEVERON ORONITE TEAM FOR HOSTING </a:t>
            </a:r>
            <a:endParaRPr lang="en-US" sz="2800" dirty="0"/>
          </a:p>
        </p:txBody>
      </p:sp>
      <p:pic>
        <p:nvPicPr>
          <p:cNvPr id="2" name="Picture 1">
            <a:extLst>
              <a:ext uri="{FF2B5EF4-FFF2-40B4-BE49-F238E27FC236}">
                <a16:creationId xmlns:a16="http://schemas.microsoft.com/office/drawing/2014/main" id="{23C5FE5F-8B3E-4A1D-1C2D-D9BD10200CA1}"/>
              </a:ext>
            </a:extLst>
          </p:cNvPr>
          <p:cNvPicPr>
            <a:picLocks noChangeAspect="1"/>
          </p:cNvPicPr>
          <p:nvPr/>
        </p:nvPicPr>
        <p:blipFill>
          <a:blip r:embed="rId2"/>
          <a:stretch>
            <a:fillRect/>
          </a:stretch>
        </p:blipFill>
        <p:spPr>
          <a:xfrm>
            <a:off x="4948518" y="4367719"/>
            <a:ext cx="1694329" cy="1620705"/>
          </a:xfrm>
          <a:prstGeom prst="rect">
            <a:avLst/>
          </a:prstGeom>
        </p:spPr>
      </p:pic>
    </p:spTree>
    <p:extLst>
      <p:ext uri="{BB962C8B-B14F-4D97-AF65-F5344CB8AC3E}">
        <p14:creationId xmlns:p14="http://schemas.microsoft.com/office/powerpoint/2010/main" val="15079622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B53E-4475-E027-3B29-4963CF5E1ECD}"/>
              </a:ext>
            </a:extLst>
          </p:cNvPr>
          <p:cNvSpPr>
            <a:spLocks noGrp="1"/>
          </p:cNvSpPr>
          <p:nvPr>
            <p:ph type="title"/>
          </p:nvPr>
        </p:nvSpPr>
        <p:spPr/>
        <p:txBody>
          <a:bodyPr>
            <a:normAutofit/>
          </a:bodyPr>
          <a:lstStyle/>
          <a:p>
            <a:br>
              <a:rPr lang="en-US" dirty="0"/>
            </a:br>
            <a:endParaRPr lang="en-US" dirty="0"/>
          </a:p>
        </p:txBody>
      </p:sp>
      <p:sp>
        <p:nvSpPr>
          <p:cNvPr id="13" name="Text Placeholder 12">
            <a:extLst>
              <a:ext uri="{FF2B5EF4-FFF2-40B4-BE49-F238E27FC236}">
                <a16:creationId xmlns:a16="http://schemas.microsoft.com/office/drawing/2014/main" id="{A53CCFC9-C168-882A-E0CC-E3008DB1C5A5}"/>
              </a:ext>
            </a:extLst>
          </p:cNvPr>
          <p:cNvSpPr>
            <a:spLocks noGrp="1"/>
          </p:cNvSpPr>
          <p:nvPr>
            <p:ph type="body" idx="1"/>
          </p:nvPr>
        </p:nvSpPr>
        <p:spPr>
          <a:xfrm>
            <a:off x="963084" y="2178425"/>
            <a:ext cx="10363200" cy="1425387"/>
          </a:xfrm>
        </p:spPr>
        <p:txBody>
          <a:bodyPr>
            <a:normAutofit/>
          </a:bodyPr>
          <a:lstStyle/>
          <a:p>
            <a:r>
              <a:rPr lang="en-US" sz="3200" b="1" dirty="0">
                <a:solidFill>
                  <a:srgbClr val="1946BB"/>
                </a:solidFill>
              </a:rPr>
              <a:t>MECHANICAL COMMITTEE STATE OF UNION</a:t>
            </a:r>
          </a:p>
        </p:txBody>
      </p:sp>
    </p:spTree>
    <p:extLst>
      <p:ext uri="{BB962C8B-B14F-4D97-AF65-F5344CB8AC3E}">
        <p14:creationId xmlns:p14="http://schemas.microsoft.com/office/powerpoint/2010/main" val="3501020716"/>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384905F-2433-60B5-9E16-C6888B28A34B}"/>
              </a:ext>
            </a:extLst>
          </p:cNvPr>
          <p:cNvSpPr>
            <a:spLocks noGrp="1"/>
          </p:cNvSpPr>
          <p:nvPr>
            <p:ph type="title"/>
          </p:nvPr>
        </p:nvSpPr>
        <p:spPr>
          <a:xfrm>
            <a:off x="458403" y="216567"/>
            <a:ext cx="11582400" cy="929845"/>
          </a:xfrm>
        </p:spPr>
        <p:txBody>
          <a:bodyPr>
            <a:normAutofit fontScale="90000"/>
          </a:bodyPr>
          <a:lstStyle/>
          <a:p>
            <a:pPr algn="ctr"/>
            <a:br>
              <a:rPr lang="en-US" dirty="0"/>
            </a:br>
            <a:br>
              <a:rPr lang="en-US" u="sng" dirty="0"/>
            </a:br>
            <a:endParaRPr lang="en-US" dirty="0"/>
          </a:p>
        </p:txBody>
      </p:sp>
      <p:sp>
        <p:nvSpPr>
          <p:cNvPr id="15" name="Content Placeholder 14">
            <a:extLst>
              <a:ext uri="{FF2B5EF4-FFF2-40B4-BE49-F238E27FC236}">
                <a16:creationId xmlns:a16="http://schemas.microsoft.com/office/drawing/2014/main" id="{74899187-9368-F822-A0C2-817B2D9D1524}"/>
              </a:ext>
            </a:extLst>
          </p:cNvPr>
          <p:cNvSpPr>
            <a:spLocks noGrp="1"/>
          </p:cNvSpPr>
          <p:nvPr>
            <p:ph idx="1"/>
          </p:nvPr>
        </p:nvSpPr>
        <p:spPr>
          <a:xfrm>
            <a:off x="603251" y="216568"/>
            <a:ext cx="11130346" cy="6122990"/>
          </a:xfrm>
        </p:spPr>
        <p:txBody>
          <a:bodyPr>
            <a:normAutofit/>
          </a:bodyPr>
          <a:lstStyle/>
          <a:p>
            <a:pPr marL="0" indent="0" algn="ctr">
              <a:buNone/>
            </a:pPr>
            <a:endParaRPr lang="en-US" b="1" u="sng" dirty="0"/>
          </a:p>
          <a:p>
            <a:pPr marL="0" indent="0" algn="ctr">
              <a:buNone/>
            </a:pPr>
            <a:endParaRPr lang="en-US" b="1" u="sng" dirty="0"/>
          </a:p>
          <a:p>
            <a:pPr lvl="1">
              <a:buFont typeface="Wingdings" panose="05000000000000000000" pitchFamily="2" charset="2"/>
              <a:buChar char="Ø"/>
            </a:pPr>
            <a:r>
              <a:rPr lang="en-US" sz="3600" dirty="0">
                <a:solidFill>
                  <a:srgbClr val="1946BB"/>
                </a:solidFill>
              </a:rPr>
              <a:t>NO. of members – (58) Including the past presidents</a:t>
            </a:r>
          </a:p>
          <a:p>
            <a:pPr lvl="1">
              <a:buFont typeface="Wingdings" panose="05000000000000000000" pitchFamily="2" charset="2"/>
              <a:buChar char="Ø"/>
            </a:pPr>
            <a:r>
              <a:rPr lang="en-US" sz="3600" dirty="0">
                <a:solidFill>
                  <a:srgbClr val="1946BB"/>
                </a:solidFill>
              </a:rPr>
              <a:t>New Members added – (7)</a:t>
            </a:r>
          </a:p>
          <a:p>
            <a:pPr marL="914400" lvl="2" indent="0">
              <a:buNone/>
            </a:pPr>
            <a:endParaRPr lang="en-US" sz="2800" dirty="0">
              <a:solidFill>
                <a:srgbClr val="C00000"/>
              </a:solidFill>
            </a:endParaRPr>
          </a:p>
          <a:p>
            <a:pPr lvl="2"/>
            <a:r>
              <a:rPr lang="en-US" sz="2800" dirty="0">
                <a:solidFill>
                  <a:srgbClr val="C00000"/>
                </a:solidFill>
              </a:rPr>
              <a:t>Aaron (Judd) Brown – Great Lake Central Railroad</a:t>
            </a:r>
          </a:p>
          <a:p>
            <a:pPr lvl="2"/>
            <a:r>
              <a:rPr lang="en-US" sz="2800" dirty="0">
                <a:solidFill>
                  <a:srgbClr val="C00000"/>
                </a:solidFill>
              </a:rPr>
              <a:t>Barry </a:t>
            </a:r>
            <a:r>
              <a:rPr lang="en-US" sz="2800" dirty="0" err="1">
                <a:solidFill>
                  <a:srgbClr val="C00000"/>
                </a:solidFill>
              </a:rPr>
              <a:t>Gottschling</a:t>
            </a:r>
            <a:r>
              <a:rPr lang="en-US" sz="2800" dirty="0">
                <a:solidFill>
                  <a:srgbClr val="C00000"/>
                </a:solidFill>
              </a:rPr>
              <a:t> – Power Drive</a:t>
            </a:r>
          </a:p>
          <a:p>
            <a:pPr lvl="2"/>
            <a:r>
              <a:rPr lang="en-US" sz="2800" dirty="0">
                <a:solidFill>
                  <a:srgbClr val="C00000"/>
                </a:solidFill>
              </a:rPr>
              <a:t>Peter </a:t>
            </a:r>
            <a:r>
              <a:rPr lang="en-US" sz="2800" dirty="0" err="1">
                <a:solidFill>
                  <a:srgbClr val="C00000"/>
                </a:solidFill>
              </a:rPr>
              <a:t>Daigler</a:t>
            </a:r>
            <a:r>
              <a:rPr lang="en-US" sz="2800" dirty="0">
                <a:solidFill>
                  <a:srgbClr val="C00000"/>
                </a:solidFill>
              </a:rPr>
              <a:t> – Power Drives, Inc.</a:t>
            </a:r>
          </a:p>
          <a:p>
            <a:pPr lvl="2"/>
            <a:r>
              <a:rPr lang="en-US" sz="2800" dirty="0">
                <a:solidFill>
                  <a:srgbClr val="C00000"/>
                </a:solidFill>
              </a:rPr>
              <a:t>William Carnegie – Wabtec</a:t>
            </a:r>
          </a:p>
          <a:p>
            <a:pPr lvl="2"/>
            <a:r>
              <a:rPr lang="en-US" sz="2800" dirty="0">
                <a:solidFill>
                  <a:srgbClr val="C00000"/>
                </a:solidFill>
              </a:rPr>
              <a:t>Mark Medlock – Norfolk Southern </a:t>
            </a:r>
          </a:p>
          <a:p>
            <a:pPr lvl="2"/>
            <a:r>
              <a:rPr lang="en-US" sz="2800" dirty="0">
                <a:solidFill>
                  <a:srgbClr val="C00000"/>
                </a:solidFill>
              </a:rPr>
              <a:t>Allen Meek Replacing Ryan Edgecomb – Cummins</a:t>
            </a:r>
          </a:p>
          <a:p>
            <a:pPr lvl="2"/>
            <a:r>
              <a:rPr lang="en-US" sz="2800" dirty="0">
                <a:solidFill>
                  <a:srgbClr val="C00000"/>
                </a:solidFill>
              </a:rPr>
              <a:t>Brandon Schwartz – Quality Turbocharger</a:t>
            </a:r>
          </a:p>
          <a:p>
            <a:pPr lvl="2"/>
            <a:r>
              <a:rPr lang="en-US" sz="2800" dirty="0">
                <a:solidFill>
                  <a:srgbClr val="C00000"/>
                </a:solidFill>
              </a:rPr>
              <a:t>Tom Shea – Quality Turbocharger has </a:t>
            </a:r>
            <a:r>
              <a:rPr lang="en-US" sz="2800" dirty="0" err="1">
                <a:solidFill>
                  <a:srgbClr val="C00000"/>
                </a:solidFill>
              </a:rPr>
              <a:t>retaired</a:t>
            </a:r>
            <a:r>
              <a:rPr lang="en-US" sz="2800" dirty="0">
                <a:solidFill>
                  <a:srgbClr val="C00000"/>
                </a:solidFill>
              </a:rPr>
              <a:t>   </a:t>
            </a:r>
          </a:p>
          <a:p>
            <a:pPr lvl="2"/>
            <a:endParaRPr lang="en-US" sz="4600" dirty="0">
              <a:solidFill>
                <a:srgbClr val="C00000"/>
              </a:solidFill>
            </a:endParaRPr>
          </a:p>
          <a:p>
            <a:pPr lvl="2"/>
            <a:endParaRPr lang="en-US" sz="5900" dirty="0">
              <a:solidFill>
                <a:srgbClr val="C00000"/>
              </a:solidFill>
            </a:endParaRPr>
          </a:p>
          <a:p>
            <a:pPr lvl="1">
              <a:buFont typeface="Wingdings" panose="05000000000000000000" pitchFamily="2" charset="2"/>
              <a:buChar char="Ø"/>
            </a:pPr>
            <a:endParaRPr lang="en-US" sz="7400" dirty="0"/>
          </a:p>
          <a:p>
            <a:pPr marL="0" indent="0">
              <a:buNone/>
            </a:pPr>
            <a:endParaRPr lang="en-US" dirty="0"/>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DC56EEE-C8EC-5E14-E730-C8D911072F96}"/>
              </a:ext>
            </a:extLst>
          </p:cNvPr>
          <p:cNvSpPr>
            <a:spLocks noGrp="1"/>
          </p:cNvSpPr>
          <p:nvPr>
            <p:ph type="sldNum" sz="quarter" idx="12"/>
          </p:nvPr>
        </p:nvSpPr>
        <p:spPr/>
        <p:txBody>
          <a:bodyPr/>
          <a:lstStyle/>
          <a:p>
            <a:fld id="{511E60E2-5F03-4AD1-8874-AA9ACC93B38D}" type="slidenum">
              <a:rPr lang="en-US" smtClean="0"/>
              <a:pPr/>
              <a:t>4</a:t>
            </a:fld>
            <a:endParaRPr lang="en-US" dirty="0"/>
          </a:p>
        </p:txBody>
      </p:sp>
    </p:spTree>
    <p:extLst>
      <p:ext uri="{BB962C8B-B14F-4D97-AF65-F5344CB8AC3E}">
        <p14:creationId xmlns:p14="http://schemas.microsoft.com/office/powerpoint/2010/main" val="21286006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244D1F-4516-161E-14A3-C139059BDDF9}"/>
              </a:ext>
            </a:extLst>
          </p:cNvPr>
          <p:cNvSpPr txBox="1"/>
          <p:nvPr/>
        </p:nvSpPr>
        <p:spPr>
          <a:xfrm>
            <a:off x="630315" y="594449"/>
            <a:ext cx="7865616" cy="461665"/>
          </a:xfrm>
          <a:prstGeom prst="rect">
            <a:avLst/>
          </a:prstGeom>
          <a:noFill/>
        </p:spPr>
        <p:txBody>
          <a:bodyPr wrap="square" rtlCol="0">
            <a:spAutoFit/>
          </a:bodyPr>
          <a:lstStyle/>
          <a:p>
            <a:r>
              <a:rPr lang="en-US" sz="2400" b="1" i="1" dirty="0">
                <a:solidFill>
                  <a:schemeClr val="tx2">
                    <a:lumMod val="75000"/>
                  </a:schemeClr>
                </a:solidFill>
              </a:rPr>
              <a:t>LMOA – MECHANICAL COMMITTEE</a:t>
            </a:r>
            <a:r>
              <a:rPr lang="en-US" dirty="0"/>
              <a:t>	</a:t>
            </a:r>
          </a:p>
        </p:txBody>
      </p:sp>
      <p:sp>
        <p:nvSpPr>
          <p:cNvPr id="7" name="TextBox 6">
            <a:extLst>
              <a:ext uri="{FF2B5EF4-FFF2-40B4-BE49-F238E27FC236}">
                <a16:creationId xmlns:a16="http://schemas.microsoft.com/office/drawing/2014/main" id="{36A86F02-DE3B-493A-F44A-6A3F35A039C8}"/>
              </a:ext>
            </a:extLst>
          </p:cNvPr>
          <p:cNvSpPr txBox="1"/>
          <p:nvPr/>
        </p:nvSpPr>
        <p:spPr>
          <a:xfrm>
            <a:off x="630314" y="1166842"/>
            <a:ext cx="5202315"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55CBB"/>
                </a:solidFill>
              </a:rPr>
              <a:t>Committee Membership</a:t>
            </a:r>
          </a:p>
          <a:p>
            <a:pPr marL="742950" lvl="1" indent="-285750">
              <a:buFont typeface="Arial" panose="020B0604020202020204" pitchFamily="34" charset="0"/>
              <a:buChar char="•"/>
            </a:pPr>
            <a:r>
              <a:rPr lang="en-US" dirty="0">
                <a:solidFill>
                  <a:srgbClr val="055CBB"/>
                </a:solidFill>
              </a:rPr>
              <a:t>58 Members</a:t>
            </a:r>
          </a:p>
          <a:p>
            <a:pPr marL="742950" lvl="1" indent="-285750">
              <a:buFont typeface="Arial" panose="020B0604020202020204" pitchFamily="34" charset="0"/>
              <a:buChar char="•"/>
            </a:pPr>
            <a:r>
              <a:rPr lang="en-US" dirty="0">
                <a:solidFill>
                  <a:srgbClr val="055CBB"/>
                </a:solidFill>
              </a:rPr>
              <a:t>34 Different Companies</a:t>
            </a:r>
          </a:p>
          <a:p>
            <a:pPr marL="742950" lvl="1" indent="-285750">
              <a:buFont typeface="Arial" panose="020B0604020202020204" pitchFamily="34" charset="0"/>
              <a:buChar char="•"/>
            </a:pPr>
            <a:r>
              <a:rPr lang="en-US" dirty="0">
                <a:solidFill>
                  <a:srgbClr val="055CBB"/>
                </a:solidFill>
              </a:rPr>
              <a:t>11 Different RRs</a:t>
            </a:r>
          </a:p>
          <a:p>
            <a:pPr marL="742950" lvl="1" indent="-285750">
              <a:buFont typeface="Arial" panose="020B0604020202020204" pitchFamily="34" charset="0"/>
              <a:buChar char="•"/>
            </a:pPr>
            <a:r>
              <a:rPr lang="en-US" dirty="0">
                <a:solidFill>
                  <a:srgbClr val="055CBB"/>
                </a:solidFill>
              </a:rPr>
              <a:t>3 OEM Manufactures</a:t>
            </a:r>
          </a:p>
          <a:p>
            <a:pPr marL="742950" lvl="1" indent="-285750">
              <a:buFont typeface="Arial" panose="020B0604020202020204" pitchFamily="34" charset="0"/>
              <a:buChar char="•"/>
            </a:pPr>
            <a:r>
              <a:rPr lang="en-US" dirty="0">
                <a:solidFill>
                  <a:srgbClr val="055CBB"/>
                </a:solidFill>
              </a:rPr>
              <a:t>2 Research Institute</a:t>
            </a:r>
          </a:p>
          <a:p>
            <a:pPr marL="742950" lvl="1" indent="-285750">
              <a:buFont typeface="Arial" panose="020B0604020202020204" pitchFamily="34" charset="0"/>
              <a:buChar char="•"/>
            </a:pPr>
            <a:r>
              <a:rPr lang="en-US" dirty="0">
                <a:solidFill>
                  <a:srgbClr val="055CBB"/>
                </a:solidFill>
              </a:rPr>
              <a:t>7 Different Service Providers</a:t>
            </a:r>
          </a:p>
          <a:p>
            <a:pPr marL="742950" lvl="1" indent="-285750">
              <a:buFont typeface="Arial" panose="020B0604020202020204" pitchFamily="34" charset="0"/>
              <a:buChar char="•"/>
            </a:pPr>
            <a:r>
              <a:rPr lang="en-US" dirty="0">
                <a:solidFill>
                  <a:srgbClr val="055CBB"/>
                </a:solidFill>
              </a:rPr>
              <a:t>Numerous Different Product Suppliers</a:t>
            </a:r>
          </a:p>
          <a:p>
            <a:pPr marL="285750" indent="-285750">
              <a:buFont typeface="Arial" panose="020B0604020202020204" pitchFamily="34" charset="0"/>
              <a:buChar char="•"/>
            </a:pPr>
            <a:r>
              <a:rPr lang="en-US" dirty="0">
                <a:solidFill>
                  <a:srgbClr val="055CBB"/>
                </a:solidFill>
              </a:rPr>
              <a:t>Areas of Expertise</a:t>
            </a:r>
          </a:p>
          <a:p>
            <a:pPr marL="742950" lvl="1" indent="-285750">
              <a:buFont typeface="Arial" panose="020B0604020202020204" pitchFamily="34" charset="0"/>
              <a:buChar char="•"/>
            </a:pPr>
            <a:r>
              <a:rPr lang="en-US" dirty="0">
                <a:solidFill>
                  <a:srgbClr val="055CBB"/>
                </a:solidFill>
              </a:rPr>
              <a:t>Locomotive Manufacturing</a:t>
            </a:r>
          </a:p>
          <a:p>
            <a:pPr marL="742950" lvl="1" indent="-285750">
              <a:buFont typeface="Arial" panose="020B0604020202020204" pitchFamily="34" charset="0"/>
              <a:buChar char="•"/>
            </a:pPr>
            <a:r>
              <a:rPr lang="en-US" dirty="0">
                <a:solidFill>
                  <a:srgbClr val="055CBB"/>
                </a:solidFill>
              </a:rPr>
              <a:t>Turbo &amp; Fuel Injection</a:t>
            </a:r>
          </a:p>
          <a:p>
            <a:pPr marL="742950" lvl="1" indent="-285750">
              <a:buFont typeface="Arial" panose="020B0604020202020204" pitchFamily="34" charset="0"/>
              <a:buChar char="•"/>
            </a:pPr>
            <a:r>
              <a:rPr lang="en-US" dirty="0">
                <a:solidFill>
                  <a:srgbClr val="055CBB"/>
                </a:solidFill>
              </a:rPr>
              <a:t>HVAC</a:t>
            </a:r>
          </a:p>
          <a:p>
            <a:pPr marL="742950" lvl="1" indent="-285750">
              <a:buFont typeface="Arial" panose="020B0604020202020204" pitchFamily="34" charset="0"/>
              <a:buChar char="•"/>
            </a:pPr>
            <a:r>
              <a:rPr lang="en-US" dirty="0">
                <a:solidFill>
                  <a:srgbClr val="055CBB"/>
                </a:solidFill>
              </a:rPr>
              <a:t>Research &amp; Development</a:t>
            </a:r>
          </a:p>
          <a:p>
            <a:pPr marL="742950" lvl="1" indent="-285750">
              <a:buFont typeface="Arial" panose="020B0604020202020204" pitchFamily="34" charset="0"/>
              <a:buChar char="•"/>
            </a:pPr>
            <a:r>
              <a:rPr lang="en-US" dirty="0">
                <a:solidFill>
                  <a:srgbClr val="055CBB"/>
                </a:solidFill>
              </a:rPr>
              <a:t>Locomotive &amp; Component Remanufacturing</a:t>
            </a:r>
          </a:p>
          <a:p>
            <a:pPr marL="742950" lvl="1" indent="-285750">
              <a:buFont typeface="Arial" panose="020B0604020202020204" pitchFamily="34" charset="0"/>
              <a:buChar char="•"/>
            </a:pPr>
            <a:r>
              <a:rPr lang="en-US" dirty="0">
                <a:solidFill>
                  <a:srgbClr val="055CBB"/>
                </a:solidFill>
              </a:rPr>
              <a:t>RR and Technology Consultants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9" name="Picture 8" descr="A black text on a white background&#10;&#10;Description automatically generated">
            <a:extLst>
              <a:ext uri="{FF2B5EF4-FFF2-40B4-BE49-F238E27FC236}">
                <a16:creationId xmlns:a16="http://schemas.microsoft.com/office/drawing/2014/main" id="{18222610-99D4-8304-1F6D-53301F35E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1014" y="1244417"/>
            <a:ext cx="2468607" cy="699322"/>
          </a:xfrm>
          <a:prstGeom prst="rect">
            <a:avLst/>
          </a:prstGeom>
        </p:spPr>
      </p:pic>
      <p:pic>
        <p:nvPicPr>
          <p:cNvPr id="11" name="Picture 10" descr="A blue and black logo&#10;&#10;Description automatically generated">
            <a:extLst>
              <a:ext uri="{FF2B5EF4-FFF2-40B4-BE49-F238E27FC236}">
                <a16:creationId xmlns:a16="http://schemas.microsoft.com/office/drawing/2014/main" id="{9F289560-512A-249C-BD38-230B4EABC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0778" y="2472235"/>
            <a:ext cx="1188580" cy="358248"/>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FC7B3FE1-9B03-D4A8-6C03-988D8BA46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2708" y="3320185"/>
            <a:ext cx="956440" cy="844116"/>
          </a:xfrm>
          <a:prstGeom prst="rect">
            <a:avLst/>
          </a:prstGeom>
        </p:spPr>
      </p:pic>
      <p:pic>
        <p:nvPicPr>
          <p:cNvPr id="15" name="Picture 14" descr="A blue text on a black background&#10;&#10;Description automatically generated">
            <a:extLst>
              <a:ext uri="{FF2B5EF4-FFF2-40B4-BE49-F238E27FC236}">
                <a16:creationId xmlns:a16="http://schemas.microsoft.com/office/drawing/2014/main" id="{5FA4FD31-B83A-6CA1-5122-A880EC88DC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1846" y="5209772"/>
            <a:ext cx="1521099" cy="419316"/>
          </a:xfrm>
          <a:prstGeom prst="rect">
            <a:avLst/>
          </a:prstGeom>
        </p:spPr>
      </p:pic>
      <p:pic>
        <p:nvPicPr>
          <p:cNvPr id="17" name="Picture 16" descr="A logo for a company&#10;&#10;Description automatically generated">
            <a:extLst>
              <a:ext uri="{FF2B5EF4-FFF2-40B4-BE49-F238E27FC236}">
                <a16:creationId xmlns:a16="http://schemas.microsoft.com/office/drawing/2014/main" id="{91B471C4-983A-CFD1-1CB2-87D32AF91E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4706" y="2900223"/>
            <a:ext cx="1860569" cy="1331497"/>
          </a:xfrm>
          <a:prstGeom prst="rect">
            <a:avLst/>
          </a:prstGeom>
        </p:spPr>
      </p:pic>
      <p:pic>
        <p:nvPicPr>
          <p:cNvPr id="19" name="Picture 18" descr="A logo with text overlay&#10;&#10;Description automatically generated">
            <a:extLst>
              <a:ext uri="{FF2B5EF4-FFF2-40B4-BE49-F238E27FC236}">
                <a16:creationId xmlns:a16="http://schemas.microsoft.com/office/drawing/2014/main" id="{DE23DC69-460F-E9F8-AA91-DBA0A4C128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5476" y="476963"/>
            <a:ext cx="1479592" cy="785976"/>
          </a:xfrm>
          <a:prstGeom prst="rect">
            <a:avLst/>
          </a:prstGeom>
        </p:spPr>
      </p:pic>
      <p:pic>
        <p:nvPicPr>
          <p:cNvPr id="22" name="Picture 21">
            <a:extLst>
              <a:ext uri="{FF2B5EF4-FFF2-40B4-BE49-F238E27FC236}">
                <a16:creationId xmlns:a16="http://schemas.microsoft.com/office/drawing/2014/main" id="{636DD5E1-1D4C-819E-0DD1-C4D68C837CE2}"/>
              </a:ext>
            </a:extLst>
          </p:cNvPr>
          <p:cNvPicPr>
            <a:picLocks noChangeAspect="1"/>
          </p:cNvPicPr>
          <p:nvPr/>
        </p:nvPicPr>
        <p:blipFill>
          <a:blip r:embed="rId8"/>
          <a:stretch>
            <a:fillRect/>
          </a:stretch>
        </p:blipFill>
        <p:spPr>
          <a:xfrm>
            <a:off x="8196944" y="1476472"/>
            <a:ext cx="1286681" cy="766810"/>
          </a:xfrm>
          <a:prstGeom prst="rect">
            <a:avLst/>
          </a:prstGeom>
        </p:spPr>
      </p:pic>
      <p:pic>
        <p:nvPicPr>
          <p:cNvPr id="24" name="Picture 23" descr="A red circle with white text&#10;&#10;Description automatically generated">
            <a:extLst>
              <a:ext uri="{FF2B5EF4-FFF2-40B4-BE49-F238E27FC236}">
                <a16:creationId xmlns:a16="http://schemas.microsoft.com/office/drawing/2014/main" id="{872A0F1C-B05C-C53A-8E25-0EF25093BE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3300" y="3167549"/>
            <a:ext cx="1200239" cy="900179"/>
          </a:xfrm>
          <a:prstGeom prst="rect">
            <a:avLst/>
          </a:prstGeom>
        </p:spPr>
      </p:pic>
      <p:pic>
        <p:nvPicPr>
          <p:cNvPr id="26" name="Picture 25" descr="A black background with red text&#10;&#10;Description automatically generated">
            <a:extLst>
              <a:ext uri="{FF2B5EF4-FFF2-40B4-BE49-F238E27FC236}">
                <a16:creationId xmlns:a16="http://schemas.microsoft.com/office/drawing/2014/main" id="{D095DA2F-39B6-070C-06C1-8F1CB2876B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7014" y="5589630"/>
            <a:ext cx="1886214" cy="622719"/>
          </a:xfrm>
          <a:prstGeom prst="rect">
            <a:avLst/>
          </a:prstGeom>
        </p:spPr>
      </p:pic>
      <p:graphicFrame>
        <p:nvGraphicFramePr>
          <p:cNvPr id="27" name="Object 26">
            <a:extLst>
              <a:ext uri="{FF2B5EF4-FFF2-40B4-BE49-F238E27FC236}">
                <a16:creationId xmlns:a16="http://schemas.microsoft.com/office/drawing/2014/main" id="{075B7A68-E456-1772-9F77-E51E39B170E1}"/>
              </a:ext>
            </a:extLst>
          </p:cNvPr>
          <p:cNvGraphicFramePr>
            <a:graphicFrameLocks noChangeAspect="1"/>
          </p:cNvGraphicFramePr>
          <p:nvPr/>
        </p:nvGraphicFramePr>
        <p:xfrm>
          <a:off x="5007978" y="3903537"/>
          <a:ext cx="1709375" cy="752125"/>
        </p:xfrm>
        <a:graphic>
          <a:graphicData uri="http://schemas.openxmlformats.org/presentationml/2006/ole">
            <mc:AlternateContent xmlns:mc="http://schemas.openxmlformats.org/markup-compatibility/2006">
              <mc:Choice xmlns:v="urn:schemas-microsoft-com:vml" Requires="v">
                <p:oleObj name="Acrobat Document" r:id="rId11" imgW="2460993" imgH="1081958" progId="Acrobat.Document.DC">
                  <p:embed/>
                </p:oleObj>
              </mc:Choice>
              <mc:Fallback>
                <p:oleObj name="Acrobat Document" r:id="rId11" imgW="2460993" imgH="1081958" progId="Acrobat.Document.DC">
                  <p:embed/>
                  <p:pic>
                    <p:nvPicPr>
                      <p:cNvPr id="27" name="Object 26">
                        <a:extLst>
                          <a:ext uri="{FF2B5EF4-FFF2-40B4-BE49-F238E27FC236}">
                            <a16:creationId xmlns:a16="http://schemas.microsoft.com/office/drawing/2014/main" id="{075B7A68-E456-1772-9F77-E51E39B170E1}"/>
                          </a:ext>
                        </a:extLst>
                      </p:cNvPr>
                      <p:cNvPicPr/>
                      <p:nvPr/>
                    </p:nvPicPr>
                    <p:blipFill>
                      <a:blip r:embed="rId12"/>
                      <a:stretch>
                        <a:fillRect/>
                      </a:stretch>
                    </p:blipFill>
                    <p:spPr>
                      <a:xfrm>
                        <a:off x="5007978" y="3903537"/>
                        <a:ext cx="1709375" cy="752125"/>
                      </a:xfrm>
                      <a:prstGeom prst="rect">
                        <a:avLst/>
                      </a:prstGeom>
                    </p:spPr>
                  </p:pic>
                </p:oleObj>
              </mc:Fallback>
            </mc:AlternateContent>
          </a:graphicData>
        </a:graphic>
      </p:graphicFrame>
      <p:pic>
        <p:nvPicPr>
          <p:cNvPr id="29" name="Picture 28" descr="Blue text on a white background&#10;&#10;Description automatically generated">
            <a:extLst>
              <a:ext uri="{FF2B5EF4-FFF2-40B4-BE49-F238E27FC236}">
                <a16:creationId xmlns:a16="http://schemas.microsoft.com/office/drawing/2014/main" id="{CE09C1ED-B18C-9F42-D982-55134776916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24664" y="1963046"/>
            <a:ext cx="1748013" cy="452366"/>
          </a:xfrm>
          <a:prstGeom prst="rect">
            <a:avLst/>
          </a:prstGeom>
        </p:spPr>
      </p:pic>
      <p:pic>
        <p:nvPicPr>
          <p:cNvPr id="31" name="Picture 30" descr="A close-up of a logo&#10;&#10;Description automatically generated">
            <a:extLst>
              <a:ext uri="{FF2B5EF4-FFF2-40B4-BE49-F238E27FC236}">
                <a16:creationId xmlns:a16="http://schemas.microsoft.com/office/drawing/2014/main" id="{777AE6B6-C4C0-E5A5-0891-3CA37488593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316" y="5767385"/>
            <a:ext cx="1393202" cy="327112"/>
          </a:xfrm>
          <a:prstGeom prst="rect">
            <a:avLst/>
          </a:prstGeom>
        </p:spPr>
      </p:pic>
      <p:pic>
        <p:nvPicPr>
          <p:cNvPr id="33" name="Picture 32" descr="A black text on a white background&#10;&#10;Description automatically generated">
            <a:extLst>
              <a:ext uri="{FF2B5EF4-FFF2-40B4-BE49-F238E27FC236}">
                <a16:creationId xmlns:a16="http://schemas.microsoft.com/office/drawing/2014/main" id="{D3E492DD-E56E-0752-4F48-4E466A195C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09607" y="680939"/>
            <a:ext cx="2282109" cy="535953"/>
          </a:xfrm>
          <a:prstGeom prst="rect">
            <a:avLst/>
          </a:prstGeom>
        </p:spPr>
      </p:pic>
      <p:pic>
        <p:nvPicPr>
          <p:cNvPr id="36" name="Picture 35">
            <a:extLst>
              <a:ext uri="{FF2B5EF4-FFF2-40B4-BE49-F238E27FC236}">
                <a16:creationId xmlns:a16="http://schemas.microsoft.com/office/drawing/2014/main" id="{9DC0A3AF-7FAD-0BCE-F7F3-75960FC5AA30}"/>
              </a:ext>
            </a:extLst>
          </p:cNvPr>
          <p:cNvPicPr>
            <a:picLocks noChangeAspect="1"/>
          </p:cNvPicPr>
          <p:nvPr/>
        </p:nvPicPr>
        <p:blipFill>
          <a:blip r:embed="rId16"/>
          <a:stretch>
            <a:fillRect/>
          </a:stretch>
        </p:blipFill>
        <p:spPr>
          <a:xfrm>
            <a:off x="5145001" y="1924821"/>
            <a:ext cx="1270124" cy="534424"/>
          </a:xfrm>
          <a:prstGeom prst="rect">
            <a:avLst/>
          </a:prstGeom>
        </p:spPr>
      </p:pic>
      <p:pic>
        <p:nvPicPr>
          <p:cNvPr id="38" name="Picture 37">
            <a:extLst>
              <a:ext uri="{FF2B5EF4-FFF2-40B4-BE49-F238E27FC236}">
                <a16:creationId xmlns:a16="http://schemas.microsoft.com/office/drawing/2014/main" id="{574249F5-777F-C966-CCE6-0C0B8A57C86F}"/>
              </a:ext>
            </a:extLst>
          </p:cNvPr>
          <p:cNvPicPr>
            <a:picLocks noChangeAspect="1"/>
          </p:cNvPicPr>
          <p:nvPr/>
        </p:nvPicPr>
        <p:blipFill>
          <a:blip r:embed="rId17"/>
          <a:stretch>
            <a:fillRect/>
          </a:stretch>
        </p:blipFill>
        <p:spPr>
          <a:xfrm>
            <a:off x="7795494" y="4822642"/>
            <a:ext cx="956252" cy="897996"/>
          </a:xfrm>
          <a:prstGeom prst="rect">
            <a:avLst/>
          </a:prstGeom>
        </p:spPr>
      </p:pic>
      <p:pic>
        <p:nvPicPr>
          <p:cNvPr id="40" name="Picture 39">
            <a:extLst>
              <a:ext uri="{FF2B5EF4-FFF2-40B4-BE49-F238E27FC236}">
                <a16:creationId xmlns:a16="http://schemas.microsoft.com/office/drawing/2014/main" id="{E1ED82C8-DF7D-1594-4A6B-A75CE1F59ED4}"/>
              </a:ext>
            </a:extLst>
          </p:cNvPr>
          <p:cNvPicPr>
            <a:picLocks noChangeAspect="1"/>
          </p:cNvPicPr>
          <p:nvPr/>
        </p:nvPicPr>
        <p:blipFill>
          <a:blip r:embed="rId18"/>
          <a:stretch>
            <a:fillRect/>
          </a:stretch>
        </p:blipFill>
        <p:spPr>
          <a:xfrm>
            <a:off x="9816107" y="4414795"/>
            <a:ext cx="1857565" cy="597837"/>
          </a:xfrm>
          <a:prstGeom prst="rect">
            <a:avLst/>
          </a:prstGeom>
        </p:spPr>
      </p:pic>
      <p:pic>
        <p:nvPicPr>
          <p:cNvPr id="42" name="Picture 41">
            <a:extLst>
              <a:ext uri="{FF2B5EF4-FFF2-40B4-BE49-F238E27FC236}">
                <a16:creationId xmlns:a16="http://schemas.microsoft.com/office/drawing/2014/main" id="{9494A8D5-8943-6A0D-53F3-1F196A79CE57}"/>
              </a:ext>
            </a:extLst>
          </p:cNvPr>
          <p:cNvPicPr>
            <a:picLocks noChangeAspect="1"/>
          </p:cNvPicPr>
          <p:nvPr/>
        </p:nvPicPr>
        <p:blipFill>
          <a:blip r:embed="rId19"/>
          <a:stretch>
            <a:fillRect/>
          </a:stretch>
        </p:blipFill>
        <p:spPr>
          <a:xfrm>
            <a:off x="6997621" y="2429572"/>
            <a:ext cx="1868560" cy="443575"/>
          </a:xfrm>
          <a:prstGeom prst="rect">
            <a:avLst/>
          </a:prstGeom>
        </p:spPr>
      </p:pic>
      <p:pic>
        <p:nvPicPr>
          <p:cNvPr id="44" name="Picture 43">
            <a:extLst>
              <a:ext uri="{FF2B5EF4-FFF2-40B4-BE49-F238E27FC236}">
                <a16:creationId xmlns:a16="http://schemas.microsoft.com/office/drawing/2014/main" id="{F9FFEDB9-07BA-6B4F-5018-66A4B83034BB}"/>
              </a:ext>
            </a:extLst>
          </p:cNvPr>
          <p:cNvPicPr>
            <a:picLocks noChangeAspect="1"/>
          </p:cNvPicPr>
          <p:nvPr/>
        </p:nvPicPr>
        <p:blipFill>
          <a:blip r:embed="rId20"/>
          <a:stretch>
            <a:fillRect/>
          </a:stretch>
        </p:blipFill>
        <p:spPr>
          <a:xfrm>
            <a:off x="5057311" y="827916"/>
            <a:ext cx="1479590" cy="740770"/>
          </a:xfrm>
          <a:prstGeom prst="rect">
            <a:avLst/>
          </a:prstGeom>
        </p:spPr>
      </p:pic>
      <p:pic>
        <p:nvPicPr>
          <p:cNvPr id="46" name="Picture 45">
            <a:extLst>
              <a:ext uri="{FF2B5EF4-FFF2-40B4-BE49-F238E27FC236}">
                <a16:creationId xmlns:a16="http://schemas.microsoft.com/office/drawing/2014/main" id="{B5AB73E6-9D15-87D2-EB51-CBA47A10D59E}"/>
              </a:ext>
            </a:extLst>
          </p:cNvPr>
          <p:cNvPicPr>
            <a:picLocks noChangeAspect="1"/>
          </p:cNvPicPr>
          <p:nvPr/>
        </p:nvPicPr>
        <p:blipFill>
          <a:blip r:embed="rId21"/>
          <a:stretch>
            <a:fillRect/>
          </a:stretch>
        </p:blipFill>
        <p:spPr>
          <a:xfrm>
            <a:off x="5734066" y="4655662"/>
            <a:ext cx="1860568" cy="740732"/>
          </a:xfrm>
          <a:prstGeom prst="rect">
            <a:avLst/>
          </a:prstGeom>
        </p:spPr>
      </p:pic>
      <p:pic>
        <p:nvPicPr>
          <p:cNvPr id="48" name="Picture 47">
            <a:extLst>
              <a:ext uri="{FF2B5EF4-FFF2-40B4-BE49-F238E27FC236}">
                <a16:creationId xmlns:a16="http://schemas.microsoft.com/office/drawing/2014/main" id="{E5F48652-7420-8384-7194-10437DC4325A}"/>
              </a:ext>
            </a:extLst>
          </p:cNvPr>
          <p:cNvPicPr>
            <a:picLocks noChangeAspect="1"/>
          </p:cNvPicPr>
          <p:nvPr/>
        </p:nvPicPr>
        <p:blipFill>
          <a:blip r:embed="rId22"/>
          <a:stretch>
            <a:fillRect/>
          </a:stretch>
        </p:blipFill>
        <p:spPr>
          <a:xfrm>
            <a:off x="5145001" y="2845414"/>
            <a:ext cx="1047427" cy="898856"/>
          </a:xfrm>
          <a:prstGeom prst="rect">
            <a:avLst/>
          </a:prstGeom>
        </p:spPr>
      </p:pic>
      <p:pic>
        <p:nvPicPr>
          <p:cNvPr id="50" name="Picture 49">
            <a:extLst>
              <a:ext uri="{FF2B5EF4-FFF2-40B4-BE49-F238E27FC236}">
                <a16:creationId xmlns:a16="http://schemas.microsoft.com/office/drawing/2014/main" id="{0805693C-E102-A3D0-E3DD-7E9A2C022814}"/>
              </a:ext>
            </a:extLst>
          </p:cNvPr>
          <p:cNvPicPr>
            <a:picLocks noChangeAspect="1"/>
          </p:cNvPicPr>
          <p:nvPr/>
        </p:nvPicPr>
        <p:blipFill>
          <a:blip r:embed="rId23"/>
          <a:stretch>
            <a:fillRect/>
          </a:stretch>
        </p:blipFill>
        <p:spPr>
          <a:xfrm>
            <a:off x="9090804" y="2437869"/>
            <a:ext cx="1200239" cy="740770"/>
          </a:xfrm>
          <a:prstGeom prst="rect">
            <a:avLst/>
          </a:prstGeom>
        </p:spPr>
      </p:pic>
      <p:pic>
        <p:nvPicPr>
          <p:cNvPr id="52" name="Picture 51">
            <a:extLst>
              <a:ext uri="{FF2B5EF4-FFF2-40B4-BE49-F238E27FC236}">
                <a16:creationId xmlns:a16="http://schemas.microsoft.com/office/drawing/2014/main" id="{8E53317B-3887-A9A8-AFCF-87B1628B4CC4}"/>
              </a:ext>
            </a:extLst>
          </p:cNvPr>
          <p:cNvPicPr>
            <a:picLocks noChangeAspect="1"/>
          </p:cNvPicPr>
          <p:nvPr/>
        </p:nvPicPr>
        <p:blipFill>
          <a:blip r:embed="rId24"/>
          <a:stretch>
            <a:fillRect/>
          </a:stretch>
        </p:blipFill>
        <p:spPr>
          <a:xfrm>
            <a:off x="10356194" y="3242659"/>
            <a:ext cx="1162189" cy="697313"/>
          </a:xfrm>
          <a:prstGeom prst="rect">
            <a:avLst/>
          </a:prstGeom>
        </p:spPr>
      </p:pic>
      <p:pic>
        <p:nvPicPr>
          <p:cNvPr id="2" name="Picture 1">
            <a:extLst>
              <a:ext uri="{FF2B5EF4-FFF2-40B4-BE49-F238E27FC236}">
                <a16:creationId xmlns:a16="http://schemas.microsoft.com/office/drawing/2014/main" id="{30685C06-6644-E6D1-0434-8E436B00A2D3}"/>
              </a:ext>
            </a:extLst>
          </p:cNvPr>
          <p:cNvPicPr>
            <a:picLocks noChangeAspect="1"/>
          </p:cNvPicPr>
          <p:nvPr/>
        </p:nvPicPr>
        <p:blipFill>
          <a:blip r:embed="rId25"/>
          <a:stretch>
            <a:fillRect/>
          </a:stretch>
        </p:blipFill>
        <p:spPr>
          <a:xfrm>
            <a:off x="6717353" y="1396456"/>
            <a:ext cx="1479591" cy="740770"/>
          </a:xfrm>
          <a:prstGeom prst="rect">
            <a:avLst/>
          </a:prstGeom>
        </p:spPr>
      </p:pic>
      <p:pic>
        <p:nvPicPr>
          <p:cNvPr id="1026" name="Picture 2">
            <a:extLst>
              <a:ext uri="{FF2B5EF4-FFF2-40B4-BE49-F238E27FC236}">
                <a16:creationId xmlns:a16="http://schemas.microsoft.com/office/drawing/2014/main" id="{35CB3922-5D66-33E0-400B-26A9FB80A4C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24367" y="5667319"/>
            <a:ext cx="1098341" cy="538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6406D4-8BA8-6FBB-BCB0-A46A7CD78C14}"/>
              </a:ext>
            </a:extLst>
          </p:cNvPr>
          <p:cNvPicPr>
            <a:picLocks noChangeAspect="1"/>
          </p:cNvPicPr>
          <p:nvPr/>
        </p:nvPicPr>
        <p:blipFill>
          <a:blip r:embed="rId27"/>
          <a:stretch>
            <a:fillRect/>
          </a:stretch>
        </p:blipFill>
        <p:spPr>
          <a:xfrm>
            <a:off x="8439451" y="4318222"/>
            <a:ext cx="1447800" cy="504420"/>
          </a:xfrm>
          <a:prstGeom prst="rect">
            <a:avLst/>
          </a:prstGeom>
        </p:spPr>
      </p:pic>
    </p:spTree>
    <p:extLst>
      <p:ext uri="{BB962C8B-B14F-4D97-AF65-F5344CB8AC3E}">
        <p14:creationId xmlns:p14="http://schemas.microsoft.com/office/powerpoint/2010/main" val="2199490757"/>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C4FD-C019-8E3F-33BE-D59C7E3B6630}"/>
              </a:ext>
            </a:extLst>
          </p:cNvPr>
          <p:cNvSpPr>
            <a:spLocks noGrp="1"/>
          </p:cNvSpPr>
          <p:nvPr>
            <p:ph type="title"/>
          </p:nvPr>
        </p:nvSpPr>
        <p:spPr>
          <a:xfrm>
            <a:off x="963084" y="84668"/>
            <a:ext cx="10363200" cy="1049866"/>
          </a:xfrm>
        </p:spPr>
        <p:txBody>
          <a:bodyPr/>
          <a:lstStyle/>
          <a:p>
            <a:r>
              <a:rPr lang="en-US" dirty="0"/>
              <a:t>The Committees 2024 papers </a:t>
            </a:r>
          </a:p>
        </p:txBody>
      </p:sp>
      <p:sp>
        <p:nvSpPr>
          <p:cNvPr id="3" name="Text Placeholder 2">
            <a:extLst>
              <a:ext uri="{FF2B5EF4-FFF2-40B4-BE49-F238E27FC236}">
                <a16:creationId xmlns:a16="http://schemas.microsoft.com/office/drawing/2014/main" id="{BBA34A0A-140B-69E8-A5B2-F7A62ED4840D}"/>
              </a:ext>
            </a:extLst>
          </p:cNvPr>
          <p:cNvSpPr>
            <a:spLocks noGrp="1"/>
          </p:cNvSpPr>
          <p:nvPr>
            <p:ph type="body" idx="1"/>
          </p:nvPr>
        </p:nvSpPr>
        <p:spPr>
          <a:xfrm>
            <a:off x="759884" y="965200"/>
            <a:ext cx="10363200" cy="4428067"/>
          </a:xfrm>
        </p:spPr>
        <p:txBody>
          <a:bodyPr>
            <a:normAutofit lnSpcReduction="10000"/>
          </a:bodyPr>
          <a:lstStyle/>
          <a:p>
            <a:r>
              <a:rPr lang="en-US" sz="2600" dirty="0">
                <a:solidFill>
                  <a:srgbClr val="055CBB"/>
                </a:solidFill>
              </a:rPr>
              <a:t>We had some fantastic papers presented by experts in their fields:</a:t>
            </a:r>
          </a:p>
          <a:p>
            <a:endParaRPr lang="en-US" sz="2600" dirty="0">
              <a:solidFill>
                <a:srgbClr val="055CBB"/>
              </a:solidFill>
            </a:endParaRPr>
          </a:p>
          <a:p>
            <a:pPr algn="ctr"/>
            <a:r>
              <a:rPr lang="en-US" sz="3200" b="1" i="1" dirty="0">
                <a:solidFill>
                  <a:srgbClr val="055CBB"/>
                </a:solidFill>
              </a:rPr>
              <a:t>THANK YOU AGAIN:</a:t>
            </a:r>
          </a:p>
          <a:p>
            <a:pPr algn="ctr"/>
            <a:endParaRPr lang="en-US" sz="2600" dirty="0"/>
          </a:p>
          <a:p>
            <a:pPr marL="342900" indent="-342900">
              <a:buFont typeface="Wingdings" panose="05000000000000000000" pitchFamily="2" charset="2"/>
              <a:buChar char="Ø"/>
            </a:pPr>
            <a:r>
              <a:rPr lang="en-US" dirty="0">
                <a:solidFill>
                  <a:srgbClr val="055CBB"/>
                </a:solidFill>
              </a:rPr>
              <a:t>Graciela Trillanes- </a:t>
            </a:r>
            <a:r>
              <a:rPr lang="en-US" dirty="0" err="1">
                <a:solidFill>
                  <a:srgbClr val="055CBB"/>
                </a:solidFill>
              </a:rPr>
              <a:t>HGmotive</a:t>
            </a:r>
            <a:r>
              <a:rPr lang="en-US" dirty="0">
                <a:solidFill>
                  <a:srgbClr val="055CBB"/>
                </a:solidFill>
              </a:rPr>
              <a:t> Inc. - </a:t>
            </a:r>
            <a:r>
              <a:rPr lang="en-US" b="1" i="1" dirty="0">
                <a:solidFill>
                  <a:srgbClr val="055CBB"/>
                </a:solidFill>
              </a:rPr>
              <a:t>Zero Emission on Rail...Dream or Reality</a:t>
            </a:r>
          </a:p>
          <a:p>
            <a:pPr marL="342900" indent="-342900">
              <a:buFont typeface="Wingdings" panose="05000000000000000000" pitchFamily="2" charset="2"/>
              <a:buChar char="Ø"/>
            </a:pPr>
            <a:r>
              <a:rPr lang="en-US" dirty="0">
                <a:solidFill>
                  <a:srgbClr val="055CBB"/>
                </a:solidFill>
              </a:rPr>
              <a:t>Wayne Kennedy – Kennedy Consultant - </a:t>
            </a:r>
            <a:r>
              <a:rPr lang="en-US" b="1" i="1" dirty="0">
                <a:solidFill>
                  <a:srgbClr val="055CBB"/>
                </a:solidFill>
              </a:rPr>
              <a:t>Analytical Approaches to Validating Railroad Fuel Saving Technology</a:t>
            </a:r>
          </a:p>
          <a:p>
            <a:pPr marL="342900" indent="-342900">
              <a:buFont typeface="Wingdings" panose="05000000000000000000" pitchFamily="2" charset="2"/>
              <a:buChar char="Ø"/>
            </a:pPr>
            <a:r>
              <a:rPr lang="en-US" dirty="0">
                <a:solidFill>
                  <a:srgbClr val="055CBB"/>
                </a:solidFill>
              </a:rPr>
              <a:t>Patrick Roach- Interstate </a:t>
            </a:r>
            <a:r>
              <a:rPr lang="en-US" dirty="0" err="1">
                <a:solidFill>
                  <a:srgbClr val="055CBB"/>
                </a:solidFill>
              </a:rPr>
              <a:t>Mcbee</a:t>
            </a:r>
            <a:r>
              <a:rPr lang="en-US" dirty="0">
                <a:solidFill>
                  <a:srgbClr val="055CBB"/>
                </a:solidFill>
              </a:rPr>
              <a:t> - </a:t>
            </a:r>
            <a:r>
              <a:rPr lang="en-US" b="1" i="1" dirty="0">
                <a:solidFill>
                  <a:srgbClr val="055CBB"/>
                </a:solidFill>
              </a:rPr>
              <a:t>Fuel Injector Wear and Replacement</a:t>
            </a:r>
          </a:p>
          <a:p>
            <a:pPr marL="342900" indent="-342900">
              <a:buFont typeface="Wingdings" panose="05000000000000000000" pitchFamily="2" charset="2"/>
              <a:buChar char="Ø"/>
            </a:pPr>
            <a:r>
              <a:rPr lang="en-US" dirty="0">
                <a:solidFill>
                  <a:srgbClr val="055CBB"/>
                </a:solidFill>
              </a:rPr>
              <a:t>Christopher </a:t>
            </a:r>
            <a:r>
              <a:rPr lang="en-US" dirty="0" err="1">
                <a:solidFill>
                  <a:srgbClr val="055CBB"/>
                </a:solidFill>
              </a:rPr>
              <a:t>Stoos</a:t>
            </a:r>
            <a:r>
              <a:rPr lang="en-US" dirty="0">
                <a:solidFill>
                  <a:srgbClr val="055CBB"/>
                </a:solidFill>
              </a:rPr>
              <a:t> – </a:t>
            </a:r>
            <a:r>
              <a:rPr lang="en-US" i="1" dirty="0">
                <a:solidFill>
                  <a:srgbClr val="055CBB"/>
                </a:solidFill>
              </a:rPr>
              <a:t>Southwest Research </a:t>
            </a:r>
            <a:r>
              <a:rPr lang="en-US" b="1" i="1" dirty="0">
                <a:solidFill>
                  <a:srgbClr val="055CBB"/>
                </a:solidFill>
              </a:rPr>
              <a:t>- AESS Issues and Challenges </a:t>
            </a:r>
          </a:p>
          <a:p>
            <a:pPr marL="342900" indent="-342900">
              <a:buFont typeface="Wingdings" panose="05000000000000000000" pitchFamily="2" charset="2"/>
              <a:buChar char="Ø"/>
            </a:pPr>
            <a:endParaRPr lang="en-US" b="1" i="1" dirty="0">
              <a:solidFill>
                <a:srgbClr val="055CBB"/>
              </a:solidFill>
            </a:endParaRPr>
          </a:p>
          <a:p>
            <a:pPr algn="ctr"/>
            <a:r>
              <a:rPr lang="en-US" b="1" i="1" dirty="0">
                <a:solidFill>
                  <a:srgbClr val="055CBB"/>
                </a:solidFill>
              </a:rPr>
              <a:t>ALL THE PAPERS ARE ARCHIVED and AVAILABLE @ LMOA WEBSITE</a:t>
            </a:r>
          </a:p>
          <a:p>
            <a:endParaRPr lang="en-US" dirty="0"/>
          </a:p>
        </p:txBody>
      </p:sp>
    </p:spTree>
    <p:extLst>
      <p:ext uri="{BB962C8B-B14F-4D97-AF65-F5344CB8AC3E}">
        <p14:creationId xmlns:p14="http://schemas.microsoft.com/office/powerpoint/2010/main" val="4142896201"/>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C8AEBE6-9C63-9D9B-F996-860F177BCCFD}"/>
              </a:ext>
            </a:extLst>
          </p:cNvPr>
          <p:cNvSpPr>
            <a:spLocks noGrp="1"/>
          </p:cNvSpPr>
          <p:nvPr>
            <p:ph type="subTitle" idx="1"/>
          </p:nvPr>
        </p:nvSpPr>
        <p:spPr>
          <a:xfrm>
            <a:off x="914400" y="1470213"/>
            <a:ext cx="10623176" cy="400722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46BA"/>
                </a:solidFill>
                <a:effectLst/>
                <a:uLnTx/>
                <a:uFillTx/>
                <a:latin typeface="Gill Sans MT" panose="020B0502020104020203" pitchFamily="34" charset="0"/>
                <a:ea typeface="+mn-ea"/>
                <a:cs typeface="+mn-cs"/>
              </a:rPr>
              <a:t>THANK YOU, TYLER AND ENTIRE ELLWOOD CRANKSHAFT TEAM FOR HOSTING,  AND GIVING US THE TOUR OF THEIR FINE FACILITIES IN HERMITAGE, PA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1946B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946BA"/>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46BA"/>
                </a:solidFill>
                <a:effectLst/>
                <a:uLnTx/>
                <a:uFillTx/>
                <a:latin typeface="Gill Sans MT" panose="020B0502020104020203" pitchFamily="34" charset="0"/>
                <a:ea typeface="+mn-ea"/>
                <a:cs typeface="+mn-cs"/>
              </a:rPr>
              <a:t>THANK YOU, ERIC DILLEN FOR FACILIATING TOUR OF WABTEC ENGINE PLANT IN GROVE CITY, PA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946BA"/>
              </a:solidFill>
              <a:effectLst/>
              <a:uLnTx/>
              <a:uFillTx/>
              <a:latin typeface="Gill Sans MT" panose="020B0502020104020203" pitchFamily="34" charset="0"/>
              <a:ea typeface="+mn-ea"/>
              <a:cs typeface="+mn-cs"/>
            </a:endParaRPr>
          </a:p>
          <a:p>
            <a:endParaRPr lang="en-US" dirty="0"/>
          </a:p>
        </p:txBody>
      </p:sp>
      <p:pic>
        <p:nvPicPr>
          <p:cNvPr id="5" name="Picture 4">
            <a:extLst>
              <a:ext uri="{FF2B5EF4-FFF2-40B4-BE49-F238E27FC236}">
                <a16:creationId xmlns:a16="http://schemas.microsoft.com/office/drawing/2014/main" id="{1905EFB8-58A1-67EC-9C9D-F865EAA2544E}"/>
              </a:ext>
            </a:extLst>
          </p:cNvPr>
          <p:cNvPicPr>
            <a:picLocks noChangeAspect="1"/>
          </p:cNvPicPr>
          <p:nvPr/>
        </p:nvPicPr>
        <p:blipFill>
          <a:blip r:embed="rId2"/>
          <a:stretch>
            <a:fillRect/>
          </a:stretch>
        </p:blipFill>
        <p:spPr>
          <a:xfrm>
            <a:off x="4297384" y="2733996"/>
            <a:ext cx="2700762" cy="695004"/>
          </a:xfrm>
          <a:prstGeom prst="rect">
            <a:avLst/>
          </a:prstGeom>
        </p:spPr>
      </p:pic>
      <p:pic>
        <p:nvPicPr>
          <p:cNvPr id="6" name="Picture 5">
            <a:extLst>
              <a:ext uri="{FF2B5EF4-FFF2-40B4-BE49-F238E27FC236}">
                <a16:creationId xmlns:a16="http://schemas.microsoft.com/office/drawing/2014/main" id="{C604DC8E-B45A-2E68-86B9-D138AB55277A}"/>
              </a:ext>
            </a:extLst>
          </p:cNvPr>
          <p:cNvPicPr>
            <a:picLocks noChangeAspect="1"/>
          </p:cNvPicPr>
          <p:nvPr/>
        </p:nvPicPr>
        <p:blipFill>
          <a:blip r:embed="rId3"/>
          <a:stretch>
            <a:fillRect/>
          </a:stretch>
        </p:blipFill>
        <p:spPr>
          <a:xfrm>
            <a:off x="4706471" y="4687061"/>
            <a:ext cx="2291675" cy="695004"/>
          </a:xfrm>
          <a:prstGeom prst="rect">
            <a:avLst/>
          </a:prstGeom>
        </p:spPr>
      </p:pic>
    </p:spTree>
    <p:extLst>
      <p:ext uri="{BB962C8B-B14F-4D97-AF65-F5344CB8AC3E}">
        <p14:creationId xmlns:p14="http://schemas.microsoft.com/office/powerpoint/2010/main" val="27865078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A4ACB3-236A-5031-B49A-37F9B51B8416}"/>
              </a:ext>
            </a:extLst>
          </p:cNvPr>
          <p:cNvSpPr>
            <a:spLocks noGrp="1"/>
          </p:cNvSpPr>
          <p:nvPr>
            <p:ph type="sldNum" sz="quarter" idx="12"/>
          </p:nvPr>
        </p:nvSpPr>
        <p:spPr/>
        <p:txBody>
          <a:bodyPr/>
          <a:lstStyle/>
          <a:p>
            <a:fld id="{511E60E2-5F03-4AD1-8874-AA9ACC93B38D}" type="slidenum">
              <a:rPr lang="en-US" smtClean="0"/>
              <a:pPr/>
              <a:t>8</a:t>
            </a:fld>
            <a:endParaRPr lang="en-US" dirty="0"/>
          </a:p>
        </p:txBody>
      </p:sp>
      <p:pic>
        <p:nvPicPr>
          <p:cNvPr id="3" name="Picture 2">
            <a:extLst>
              <a:ext uri="{FF2B5EF4-FFF2-40B4-BE49-F238E27FC236}">
                <a16:creationId xmlns:a16="http://schemas.microsoft.com/office/drawing/2014/main" id="{B0B84FDE-9ADC-21F5-7F91-A11E94998A89}"/>
              </a:ext>
            </a:extLst>
          </p:cNvPr>
          <p:cNvPicPr>
            <a:picLocks noChangeAspect="1"/>
          </p:cNvPicPr>
          <p:nvPr/>
        </p:nvPicPr>
        <p:blipFill>
          <a:blip r:embed="rId2"/>
          <a:stretch>
            <a:fillRect/>
          </a:stretch>
        </p:blipFill>
        <p:spPr>
          <a:xfrm>
            <a:off x="920750" y="1021976"/>
            <a:ext cx="5029200" cy="4437530"/>
          </a:xfrm>
          <a:prstGeom prst="rect">
            <a:avLst/>
          </a:prstGeom>
        </p:spPr>
      </p:pic>
      <p:pic>
        <p:nvPicPr>
          <p:cNvPr id="7" name="Picture 6">
            <a:extLst>
              <a:ext uri="{FF2B5EF4-FFF2-40B4-BE49-F238E27FC236}">
                <a16:creationId xmlns:a16="http://schemas.microsoft.com/office/drawing/2014/main" id="{12B19ED1-9B69-45CF-DC61-20DD9D74D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80735" y="668991"/>
            <a:ext cx="4437530" cy="5143500"/>
          </a:xfrm>
          <a:prstGeom prst="rect">
            <a:avLst/>
          </a:prstGeom>
        </p:spPr>
      </p:pic>
    </p:spTree>
    <p:extLst>
      <p:ext uri="{BB962C8B-B14F-4D97-AF65-F5344CB8AC3E}">
        <p14:creationId xmlns:p14="http://schemas.microsoft.com/office/powerpoint/2010/main" val="27363048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B937F-9631-8626-8A68-1861D4A8043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AFB3D-A00C-6F1C-6CA3-713D2211B5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E60E2-5F03-4AD1-8874-AA9ACC93B38D}" type="slidenum">
              <a:rPr kumimoji="0" lang="en-US" sz="1200" b="0" i="0" u="none" strike="noStrike" kern="1200" cap="none" spc="0" normalizeH="0" baseline="0" noProof="0" smtClean="0">
                <a:ln>
                  <a:noFill/>
                </a:ln>
                <a:solidFill>
                  <a:srgbClr val="1946BA"/>
                </a:solidFill>
                <a:effectLst/>
                <a:uLnTx/>
                <a:uFillTx/>
                <a:latin typeface="Gill Sans Std"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1946BA"/>
              </a:solidFill>
              <a:effectLst/>
              <a:uLnTx/>
              <a:uFillTx/>
              <a:latin typeface="Gill Sans Std" pitchFamily="34" charset="0"/>
              <a:ea typeface="+mn-ea"/>
              <a:cs typeface="+mn-cs"/>
            </a:endParaRPr>
          </a:p>
        </p:txBody>
      </p:sp>
      <p:pic>
        <p:nvPicPr>
          <p:cNvPr id="4" name="Picture 3">
            <a:extLst>
              <a:ext uri="{FF2B5EF4-FFF2-40B4-BE49-F238E27FC236}">
                <a16:creationId xmlns:a16="http://schemas.microsoft.com/office/drawing/2014/main" id="{F922ED51-5529-3472-CC32-BFB76A6875A1}"/>
              </a:ext>
            </a:extLst>
          </p:cNvPr>
          <p:cNvPicPr>
            <a:picLocks noChangeAspect="1"/>
          </p:cNvPicPr>
          <p:nvPr/>
        </p:nvPicPr>
        <p:blipFill>
          <a:blip r:embed="rId2"/>
          <a:stretch>
            <a:fillRect/>
          </a:stretch>
        </p:blipFill>
        <p:spPr>
          <a:xfrm>
            <a:off x="6445623" y="914399"/>
            <a:ext cx="5409059" cy="4939552"/>
          </a:xfrm>
          <a:prstGeom prst="rect">
            <a:avLst/>
          </a:prstGeom>
        </p:spPr>
      </p:pic>
      <p:pic>
        <p:nvPicPr>
          <p:cNvPr id="6" name="Picture 5">
            <a:extLst>
              <a:ext uri="{FF2B5EF4-FFF2-40B4-BE49-F238E27FC236}">
                <a16:creationId xmlns:a16="http://schemas.microsoft.com/office/drawing/2014/main" id="{ACC99FBF-8445-D8CE-9D67-4C541CA0F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205" y="914400"/>
            <a:ext cx="5322796" cy="4939551"/>
          </a:xfrm>
          <a:prstGeom prst="rect">
            <a:avLst/>
          </a:prstGeom>
        </p:spPr>
      </p:pic>
    </p:spTree>
    <p:extLst>
      <p:ext uri="{BB962C8B-B14F-4D97-AF65-F5344CB8AC3E}">
        <p14:creationId xmlns:p14="http://schemas.microsoft.com/office/powerpoint/2010/main" val="4764794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Title &amp; Bullets">
  <a:themeElements>
    <a:clrScheme name="SwRI Corporate Pallett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165620</TotalTime>
  <Words>1083</Words>
  <Application>Microsoft Office PowerPoint</Application>
  <PresentationFormat>Widescreen</PresentationFormat>
  <Paragraphs>122</Paragraphs>
  <Slides>15</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5" baseType="lpstr">
      <vt:lpstr>Aptos</vt:lpstr>
      <vt:lpstr>Arial</vt:lpstr>
      <vt:lpstr>Calibri</vt:lpstr>
      <vt:lpstr>Century Gothic</vt:lpstr>
      <vt:lpstr>Gill Sans MT</vt:lpstr>
      <vt:lpstr>Gill Sans Std</vt:lpstr>
      <vt:lpstr>Times New Roman</vt:lpstr>
      <vt:lpstr>Wingdings</vt:lpstr>
      <vt:lpstr>Title &amp; Bullets</vt:lpstr>
      <vt:lpstr>Acrobat Document</vt:lpstr>
      <vt:lpstr>LMOA  MECHANICAL COMMITTEE</vt:lpstr>
      <vt:lpstr>PowerPoint Presentation</vt:lpstr>
      <vt:lpstr> </vt:lpstr>
      <vt:lpstr>  </vt:lpstr>
      <vt:lpstr>PowerPoint Presentation</vt:lpstr>
      <vt:lpstr>The Committees 2024 papers </vt:lpstr>
      <vt:lpstr>PowerPoint Presentation</vt:lpstr>
      <vt:lpstr>PowerPoint Presentation</vt:lpstr>
      <vt:lpstr>PowerPoint Presentation</vt:lpstr>
      <vt:lpstr>2025 PAPERS</vt:lpstr>
      <vt:lpstr>CRACKS MONITORING ON DIESEL ENGINE CRANKSHAFT</vt:lpstr>
      <vt:lpstr>Locomotive System Cleanliness</vt:lpstr>
      <vt:lpstr>Fuel Spill Prevention - Allen Beitel – BNSF Railway &amp; Michael Cleveland – Peaker Services   Abstract</vt:lpstr>
      <vt:lpstr>First Article Inspection Process Best Practice</vt:lpstr>
      <vt:lpstr>ANY QUESTIONS? SUGGESTIONS?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Tapia Jr, Frank</dc:creator>
  <cp:lastModifiedBy>Frank J</cp:lastModifiedBy>
  <cp:revision>234</cp:revision>
  <dcterms:created xsi:type="dcterms:W3CDTF">2014-10-07T20:34:53Z</dcterms:created>
  <dcterms:modified xsi:type="dcterms:W3CDTF">2025-02-11T17:52:52Z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2bb7444-f3bf-4f73-baaa-9cd766f59399_Enabled">
    <vt:lpwstr>true</vt:lpwstr>
  </property>
  <property fmtid="{D5CDD505-2E9C-101B-9397-08002B2CF9AE}" pid="3" name="MSIP_Label_e2bb7444-f3bf-4f73-baaa-9cd766f59399_SetDate">
    <vt:lpwstr>2023-09-14T20:52:06Z</vt:lpwstr>
  </property>
  <property fmtid="{D5CDD505-2E9C-101B-9397-08002B2CF9AE}" pid="4" name="MSIP_Label_e2bb7444-f3bf-4f73-baaa-9cd766f59399_Method">
    <vt:lpwstr>Standard</vt:lpwstr>
  </property>
  <property fmtid="{D5CDD505-2E9C-101B-9397-08002B2CF9AE}" pid="5" name="MSIP_Label_e2bb7444-f3bf-4f73-baaa-9cd766f59399_Name">
    <vt:lpwstr>Green</vt:lpwstr>
  </property>
  <property fmtid="{D5CDD505-2E9C-101B-9397-08002B2CF9AE}" pid="6" name="MSIP_Label_e2bb7444-f3bf-4f73-baaa-9cd766f59399_SiteId">
    <vt:lpwstr>101cd863-1595-4117-93ca-a67e8f71bb40</vt:lpwstr>
  </property>
  <property fmtid="{D5CDD505-2E9C-101B-9397-08002B2CF9AE}" pid="7" name="MSIP_Label_e2bb7444-f3bf-4f73-baaa-9cd766f59399_ActionId">
    <vt:lpwstr>6c3a36ea-30b9-457f-a45a-30b955a0052d</vt:lpwstr>
  </property>
  <property fmtid="{D5CDD505-2E9C-101B-9397-08002B2CF9AE}" pid="8" name="MSIP_Label_e2bb7444-f3bf-4f73-baaa-9cd766f59399_ContentBits">
    <vt:lpwstr>2</vt:lpwstr>
  </property>
  <property fmtid="{D5CDD505-2E9C-101B-9397-08002B2CF9AE}" pid="9" name="ClassificationContentMarkingFooterLocations">
    <vt:lpwstr>Title &amp; Bullets:7</vt:lpwstr>
  </property>
  <property fmtid="{D5CDD505-2E9C-101B-9397-08002B2CF9AE}" pid="10" name="ClassificationContentMarkingFooterText">
    <vt:lpwstr>Caterpillar - Confidential Green</vt:lpwstr>
  </property>
</Properties>
</file>