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 id="2147483674" r:id="rId2"/>
  </p:sldMasterIdLst>
  <p:notesMasterIdLst>
    <p:notesMasterId r:id="rId6"/>
  </p:notesMasterIdLst>
  <p:sldIdLst>
    <p:sldId id="266" r:id="rId3"/>
    <p:sldId id="262" r:id="rId4"/>
    <p:sldId id="264" r:id="rId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874" y="77"/>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64845487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85800" y="4344026"/>
            <a:ext cx="5486400" cy="4114500"/>
          </a:xfrm>
          <a:prstGeom prst="rect">
            <a:avLst/>
          </a:prstGeom>
          <a:noFill/>
          <a:ln>
            <a:noFill/>
          </a:ln>
        </p:spPr>
        <p:txBody>
          <a:bodyPr spcFirstLastPara="1" wrap="square" lIns="89600" tIns="89600" rIns="89600" bIns="89600" anchor="ctr" anchorCtr="0">
            <a:noAutofit/>
          </a:bodyPr>
          <a:lstStyle/>
          <a:p>
            <a:pPr marL="0" lvl="0" indent="0" rtl="0">
              <a:spcBef>
                <a:spcPts val="0"/>
              </a:spcBef>
              <a:spcAft>
                <a:spcPts val="0"/>
              </a:spcAft>
              <a:buNone/>
            </a:pPr>
            <a:endParaRPr sz="1400" dirty="0"/>
          </a:p>
        </p:txBody>
      </p:sp>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222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85800" y="4344026"/>
            <a:ext cx="5486400" cy="4114500"/>
          </a:xfrm>
          <a:prstGeom prst="rect">
            <a:avLst/>
          </a:prstGeom>
          <a:noFill/>
          <a:ln>
            <a:noFill/>
          </a:ln>
        </p:spPr>
        <p:txBody>
          <a:bodyPr spcFirstLastPara="1" wrap="square" lIns="89600" tIns="89600" rIns="89600" bIns="89600" anchor="ctr" anchorCtr="0">
            <a:noAutofit/>
          </a:bodyPr>
          <a:lstStyle/>
          <a:p>
            <a:pPr marL="0" lvl="0" indent="0" rtl="0">
              <a:spcBef>
                <a:spcPts val="0"/>
              </a:spcBef>
              <a:spcAft>
                <a:spcPts val="0"/>
              </a:spcAft>
              <a:buNone/>
            </a:pPr>
            <a:endParaRPr sz="1400" dirty="0"/>
          </a:p>
        </p:txBody>
      </p:sp>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6450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85800" y="4344026"/>
            <a:ext cx="5486400" cy="4114500"/>
          </a:xfrm>
          <a:prstGeom prst="rect">
            <a:avLst/>
          </a:prstGeom>
          <a:noFill/>
          <a:ln>
            <a:noFill/>
          </a:ln>
        </p:spPr>
        <p:txBody>
          <a:bodyPr spcFirstLastPara="1" wrap="square" lIns="89600" tIns="89600" rIns="89600" bIns="89600" anchor="ctr" anchorCtr="0">
            <a:noAutofit/>
          </a:bodyPr>
          <a:lstStyle/>
          <a:p>
            <a:pPr marL="0" lvl="0" indent="0" rtl="0">
              <a:spcBef>
                <a:spcPts val="0"/>
              </a:spcBef>
              <a:spcAft>
                <a:spcPts val="0"/>
              </a:spcAft>
              <a:buNone/>
            </a:pPr>
            <a:endParaRPr sz="1400" dirty="0"/>
          </a:p>
        </p:txBody>
      </p:sp>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6450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593725" y="481013"/>
            <a:ext cx="7715100" cy="6513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2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8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body" idx="1"/>
          </p:nvPr>
        </p:nvSpPr>
        <p:spPr>
          <a:xfrm>
            <a:off x="593725" y="1284685"/>
            <a:ext cx="7715100" cy="3309900"/>
          </a:xfrm>
          <a:prstGeom prst="rect">
            <a:avLst/>
          </a:prstGeom>
          <a:noFill/>
          <a:ln>
            <a:noFill/>
          </a:ln>
        </p:spPr>
        <p:txBody>
          <a:bodyPr spcFirstLastPara="1" wrap="square" lIns="91425" tIns="91425" rIns="91425" bIns="91425" anchor="t" anchorCtr="0"/>
          <a:lstStyle>
            <a:lvl1pPr marL="457200" marR="0" lvl="0" indent="-381000" algn="l" rtl="0">
              <a:spcBef>
                <a:spcPts val="144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sldNum" idx="12"/>
          </p:nvPr>
        </p:nvSpPr>
        <p:spPr>
          <a:xfrm>
            <a:off x="3505200" y="4799410"/>
            <a:ext cx="2133600" cy="273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1pPr>
            <a:lvl2pPr marL="0" marR="0" lvl="1"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2pPr>
            <a:lvl3pPr marL="0" marR="0" lvl="2"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3pPr>
            <a:lvl4pPr marL="0" marR="0" lvl="3"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4pPr>
            <a:lvl5pPr marL="0" marR="0" lvl="4"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5pPr>
            <a:lvl6pPr marL="0" marR="0" lvl="5"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6pPr>
            <a:lvl7pPr marL="0" marR="0" lvl="6"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7pPr>
            <a:lvl8pPr marL="0" marR="0" lvl="7"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8pPr>
            <a:lvl9pPr marL="0" marR="0" lvl="8"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dirty="0"/>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145" y="206146"/>
            <a:ext cx="8218487" cy="745424"/>
          </a:xfrm>
        </p:spPr>
        <p:txBody>
          <a:bodyPr anchor="t"/>
          <a:lstStyle>
            <a:lvl1pPr>
              <a:defRPr sz="2100"/>
            </a:lvl1pPr>
          </a:lstStyle>
          <a:p>
            <a:r>
              <a:rPr lang="en-US" dirty="0"/>
              <a:t>Click to edit Master title style</a:t>
            </a:r>
            <a:endParaRPr lang="en-GB" dirty="0"/>
          </a:p>
        </p:txBody>
      </p:sp>
      <p:sp>
        <p:nvSpPr>
          <p:cNvPr id="3" name="Content Placeholder 2"/>
          <p:cNvSpPr>
            <a:spLocks noGrp="1"/>
          </p:cNvSpPr>
          <p:nvPr>
            <p:ph idx="1"/>
          </p:nvPr>
        </p:nvSpPr>
        <p:spPr>
          <a:xfrm>
            <a:off x="149572" y="1006079"/>
            <a:ext cx="8770120" cy="3588544"/>
          </a:xfrm>
        </p:spPr>
        <p:txBody>
          <a:bodyPr/>
          <a:lstStyle>
            <a:lvl2pPr marL="486000">
              <a:defRPr/>
            </a:lvl2pPr>
            <a:lvl3pPr marL="756000">
              <a:defRPr/>
            </a:lvl3pPr>
            <a:lvl4pPr marL="102600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485415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739549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1792288" y="3600450"/>
            <a:ext cx="5486400" cy="42510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2000" b="1"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800" b="0" i="0" u="none" strike="noStrike" cap="none">
                <a:solidFill>
                  <a:schemeClr val="dk1"/>
                </a:solidFill>
                <a:latin typeface="Arial"/>
                <a:ea typeface="Arial"/>
                <a:cs typeface="Arial"/>
                <a:sym typeface="Arial"/>
              </a:defRPr>
            </a:lvl9pPr>
          </a:lstStyle>
          <a:p>
            <a:endParaRPr/>
          </a:p>
        </p:txBody>
      </p:sp>
      <p:sp>
        <p:nvSpPr>
          <p:cNvPr id="86" name="Shape 86"/>
          <p:cNvSpPr>
            <a:spLocks noGrp="1"/>
          </p:cNvSpPr>
          <p:nvPr>
            <p:ph type="pic" idx="2"/>
          </p:nvPr>
        </p:nvSpPr>
        <p:spPr>
          <a:xfrm>
            <a:off x="1792288" y="459581"/>
            <a:ext cx="5486400" cy="3086100"/>
          </a:xfrm>
          <a:prstGeom prst="rect">
            <a:avLst/>
          </a:prstGeom>
          <a:noFill/>
          <a:ln>
            <a:noFill/>
          </a:ln>
        </p:spPr>
        <p:txBody>
          <a:bodyPr spcFirstLastPara="1" wrap="square" lIns="91425" tIns="91425" rIns="91425" bIns="91425" anchor="t" anchorCtr="0"/>
          <a:lstStyle>
            <a:lvl1pPr marR="0" lvl="0" algn="l" rtl="0">
              <a:spcBef>
                <a:spcPts val="192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168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144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12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12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12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12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12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12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87" name="Shape 87"/>
          <p:cNvSpPr txBox="1">
            <a:spLocks noGrp="1"/>
          </p:cNvSpPr>
          <p:nvPr>
            <p:ph type="body" idx="1"/>
          </p:nvPr>
        </p:nvSpPr>
        <p:spPr>
          <a:xfrm>
            <a:off x="1792288" y="4025503"/>
            <a:ext cx="5486400" cy="603600"/>
          </a:xfrm>
          <a:prstGeom prst="rect">
            <a:avLst/>
          </a:prstGeom>
          <a:noFill/>
          <a:ln>
            <a:noFill/>
          </a:ln>
        </p:spPr>
        <p:txBody>
          <a:bodyPr spcFirstLastPara="1" wrap="square" lIns="91425" tIns="91425" rIns="91425" bIns="91425" anchor="t" anchorCtr="0"/>
          <a:lstStyle>
            <a:lvl1pPr marL="457200" marR="0" lvl="0" indent="-228600" algn="l" rtl="0">
              <a:spcBef>
                <a:spcPts val="84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72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6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54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54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54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54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54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54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593725" y="481013"/>
            <a:ext cx="7715100" cy="6513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2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800" b="0" i="0" u="none" strike="noStrike" cap="none">
                <a:solidFill>
                  <a:schemeClr val="dk1"/>
                </a:solidFill>
                <a:latin typeface="Arial"/>
                <a:ea typeface="Arial"/>
                <a:cs typeface="Arial"/>
                <a:sym typeface="Arial"/>
              </a:defRPr>
            </a:lvl9pPr>
          </a:lstStyle>
          <a:p>
            <a:endParaRPr/>
          </a:p>
        </p:txBody>
      </p:sp>
      <p:sp>
        <p:nvSpPr>
          <p:cNvPr id="90" name="Shape 90"/>
          <p:cNvSpPr txBox="1">
            <a:spLocks noGrp="1"/>
          </p:cNvSpPr>
          <p:nvPr>
            <p:ph type="body" idx="1"/>
          </p:nvPr>
        </p:nvSpPr>
        <p:spPr>
          <a:xfrm rot="5400000">
            <a:off x="2796475" y="-917915"/>
            <a:ext cx="3309900" cy="7715100"/>
          </a:xfrm>
          <a:prstGeom prst="rect">
            <a:avLst/>
          </a:prstGeom>
          <a:noFill/>
          <a:ln>
            <a:noFill/>
          </a:ln>
        </p:spPr>
        <p:txBody>
          <a:bodyPr spcFirstLastPara="1" wrap="square" lIns="91425" tIns="91425" rIns="91425" bIns="91425" anchor="t" anchorCtr="0"/>
          <a:lstStyle>
            <a:lvl1pPr marL="457200" marR="0" lvl="0" indent="-381000" algn="l" rtl="0">
              <a:spcBef>
                <a:spcPts val="144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1"/>
        <p:cNvGrpSpPr/>
        <p:nvPr/>
      </p:nvGrpSpPr>
      <p:grpSpPr>
        <a:xfrm>
          <a:off x="0" y="0"/>
          <a:ext cx="0" cy="0"/>
          <a:chOff x="0" y="0"/>
          <a:chExt cx="0" cy="0"/>
        </a:xfrm>
      </p:grpSpPr>
      <p:sp>
        <p:nvSpPr>
          <p:cNvPr id="92" name="Shape 92"/>
          <p:cNvSpPr txBox="1">
            <a:spLocks noGrp="1"/>
          </p:cNvSpPr>
          <p:nvPr>
            <p:ph type="title"/>
          </p:nvPr>
        </p:nvSpPr>
        <p:spPr>
          <a:xfrm rot="5400000">
            <a:off x="5287825" y="1573463"/>
            <a:ext cx="4113600" cy="19287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2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800" b="0" i="0" u="none" strike="noStrike" cap="none">
                <a:solidFill>
                  <a:schemeClr val="dk1"/>
                </a:solidFill>
                <a:latin typeface="Arial"/>
                <a:ea typeface="Arial"/>
                <a:cs typeface="Arial"/>
                <a:sym typeface="Arial"/>
              </a:defRPr>
            </a:lvl9pPr>
          </a:lstStyle>
          <a:p>
            <a:endParaRPr/>
          </a:p>
        </p:txBody>
      </p:sp>
      <p:sp>
        <p:nvSpPr>
          <p:cNvPr id="93" name="Shape 93"/>
          <p:cNvSpPr txBox="1">
            <a:spLocks noGrp="1"/>
          </p:cNvSpPr>
          <p:nvPr>
            <p:ph type="body" idx="1"/>
          </p:nvPr>
        </p:nvSpPr>
        <p:spPr>
          <a:xfrm rot="5400000">
            <a:off x="1353963" y="-279187"/>
            <a:ext cx="4113600" cy="5634000"/>
          </a:xfrm>
          <a:prstGeom prst="rect">
            <a:avLst/>
          </a:prstGeom>
          <a:noFill/>
          <a:ln>
            <a:noFill/>
          </a:ln>
        </p:spPr>
        <p:txBody>
          <a:bodyPr spcFirstLastPara="1" wrap="square" lIns="91425" tIns="91425" rIns="91425" bIns="91425" anchor="t" anchorCtr="0"/>
          <a:lstStyle>
            <a:lvl1pPr marL="457200" marR="0" lvl="0" indent="-381000" algn="l" rtl="0">
              <a:spcBef>
                <a:spcPts val="144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Text, and Content" type="txAndObj">
  <p:cSld name="TEXT_AND_OBJECT">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593725" y="481013"/>
            <a:ext cx="7715100" cy="6513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2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800" b="0" i="0" u="none" strike="noStrike" cap="none">
                <a:solidFill>
                  <a:schemeClr val="dk1"/>
                </a:solidFill>
                <a:latin typeface="Arial"/>
                <a:ea typeface="Arial"/>
                <a:cs typeface="Arial"/>
                <a:sym typeface="Arial"/>
              </a:defRPr>
            </a:lvl9pPr>
          </a:lstStyle>
          <a:p>
            <a:endParaRPr/>
          </a:p>
        </p:txBody>
      </p:sp>
      <p:sp>
        <p:nvSpPr>
          <p:cNvPr id="96" name="Shape 96"/>
          <p:cNvSpPr txBox="1">
            <a:spLocks noGrp="1"/>
          </p:cNvSpPr>
          <p:nvPr>
            <p:ph type="body" idx="1"/>
          </p:nvPr>
        </p:nvSpPr>
        <p:spPr>
          <a:xfrm>
            <a:off x="593725" y="1284685"/>
            <a:ext cx="3781500" cy="3309900"/>
          </a:xfrm>
          <a:prstGeom prst="rect">
            <a:avLst/>
          </a:prstGeom>
          <a:noFill/>
          <a:ln>
            <a:noFill/>
          </a:ln>
        </p:spPr>
        <p:txBody>
          <a:bodyPr spcFirstLastPara="1" wrap="square" lIns="91425" tIns="91425" rIns="91425" bIns="91425" anchor="t" anchorCtr="0"/>
          <a:lstStyle>
            <a:lvl1pPr marL="457200" marR="0" lvl="0" indent="-381000" algn="l" rtl="0">
              <a:spcBef>
                <a:spcPts val="144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7" name="Shape 97"/>
          <p:cNvSpPr txBox="1">
            <a:spLocks noGrp="1"/>
          </p:cNvSpPr>
          <p:nvPr>
            <p:ph type="body" idx="2"/>
          </p:nvPr>
        </p:nvSpPr>
        <p:spPr>
          <a:xfrm>
            <a:off x="4527550" y="1284685"/>
            <a:ext cx="3781500" cy="3309900"/>
          </a:xfrm>
          <a:prstGeom prst="rect">
            <a:avLst/>
          </a:prstGeom>
          <a:noFill/>
          <a:ln>
            <a:noFill/>
          </a:ln>
        </p:spPr>
        <p:txBody>
          <a:bodyPr spcFirstLastPara="1" wrap="square" lIns="91425" tIns="91425" rIns="91425" bIns="91425" anchor="t" anchorCtr="0"/>
          <a:lstStyle>
            <a:lvl1pPr marL="457200" marR="0" lvl="0" indent="-381000" algn="l" rtl="0">
              <a:spcBef>
                <a:spcPts val="144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type="objOnly">
  <p:cSld name="OBJECT_ONLY">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593725" y="481013"/>
            <a:ext cx="7715100" cy="4113600"/>
          </a:xfrm>
          <a:prstGeom prst="rect">
            <a:avLst/>
          </a:prstGeom>
          <a:noFill/>
          <a:ln>
            <a:noFill/>
          </a:ln>
        </p:spPr>
        <p:txBody>
          <a:bodyPr spcFirstLastPara="1" wrap="square" lIns="91425" tIns="91425" rIns="91425" bIns="91425" anchor="t" anchorCtr="0"/>
          <a:lstStyle>
            <a:lvl1pPr marL="457200" marR="0" lvl="0" indent="-381000" algn="l" rtl="0">
              <a:spcBef>
                <a:spcPts val="144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977228"/>
            <a:ext cx="7054552" cy="540059"/>
          </a:xfrm>
        </p:spPr>
        <p:txBody>
          <a:bodyPr>
            <a:normAutofit/>
          </a:bodyPr>
          <a:lstStyle>
            <a:lvl1pPr algn="l">
              <a:defRPr sz="2625">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31640" y="1517287"/>
            <a:ext cx="6400800" cy="1314450"/>
          </a:xfrm>
        </p:spPr>
        <p:txBody>
          <a:bodyPr>
            <a:normAutofit/>
          </a:bodyPr>
          <a:lstStyle>
            <a:lvl1pPr marL="0" indent="0" algn="l">
              <a:buNone/>
              <a:defRPr sz="1350">
                <a:solidFill>
                  <a:schemeClr val="bg1"/>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42656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Divider page">
    <p:spTree>
      <p:nvGrpSpPr>
        <p:cNvPr id="1" name=""/>
        <p:cNvGrpSpPr/>
        <p:nvPr/>
      </p:nvGrpSpPr>
      <p:grpSpPr>
        <a:xfrm>
          <a:off x="0" y="0"/>
          <a:ext cx="0" cy="0"/>
          <a:chOff x="0" y="0"/>
          <a:chExt cx="0" cy="0"/>
        </a:xfrm>
      </p:grpSpPr>
      <p:sp>
        <p:nvSpPr>
          <p:cNvPr id="2" name="Title 1"/>
          <p:cNvSpPr>
            <a:spLocks noGrp="1"/>
          </p:cNvSpPr>
          <p:nvPr>
            <p:ph type="ctrTitle"/>
          </p:nvPr>
        </p:nvSpPr>
        <p:spPr>
          <a:xfrm>
            <a:off x="1245915" y="1029278"/>
            <a:ext cx="7054552" cy="540059"/>
          </a:xfrm>
        </p:spPr>
        <p:txBody>
          <a:bodyPr>
            <a:normAutofit/>
          </a:bodyPr>
          <a:lstStyle>
            <a:lvl1pPr algn="l">
              <a:defRPr sz="2625">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245915" y="1569337"/>
            <a:ext cx="6400800" cy="1314450"/>
          </a:xfrm>
        </p:spPr>
        <p:txBody>
          <a:bodyPr>
            <a:normAutofit/>
          </a:bodyPr>
          <a:lstStyle>
            <a:lvl1pPr marL="0" indent="0" algn="l">
              <a:buNone/>
              <a:defRPr sz="1350">
                <a:solidFill>
                  <a:schemeClr val="bg1"/>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892378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isclaimer">
    <p:spTree>
      <p:nvGrpSpPr>
        <p:cNvPr id="1" name=""/>
        <p:cNvGrpSpPr/>
        <p:nvPr/>
      </p:nvGrpSpPr>
      <p:grpSpPr>
        <a:xfrm>
          <a:off x="0" y="0"/>
          <a:ext cx="0" cy="0"/>
          <a:chOff x="0" y="0"/>
          <a:chExt cx="0" cy="0"/>
        </a:xfrm>
      </p:grpSpPr>
      <p:sp>
        <p:nvSpPr>
          <p:cNvPr id="3" name="bk object 17"/>
          <p:cNvSpPr>
            <a:spLocks/>
          </p:cNvSpPr>
          <p:nvPr/>
        </p:nvSpPr>
        <p:spPr bwMode="auto">
          <a:xfrm>
            <a:off x="0" y="250032"/>
            <a:ext cx="9144000" cy="673894"/>
          </a:xfrm>
          <a:custGeom>
            <a:avLst/>
            <a:gdLst>
              <a:gd name="T0" fmla="*/ 0 w 7884007"/>
              <a:gd name="T1" fmla="*/ 897054 h 899998"/>
              <a:gd name="T2" fmla="*/ 10605360 w 7884007"/>
              <a:gd name="T3" fmla="*/ 897054 h 899998"/>
              <a:gd name="T4" fmla="*/ 10605360 w 7884007"/>
              <a:gd name="T5" fmla="*/ 0 h 899998"/>
              <a:gd name="T6" fmla="*/ 0 w 7884007"/>
              <a:gd name="T7" fmla="*/ 0 h 899998"/>
              <a:gd name="T8" fmla="*/ 0 w 7884007"/>
              <a:gd name="T9" fmla="*/ 897054 h 8999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884007" h="899998">
                <a:moveTo>
                  <a:pt x="0" y="899998"/>
                </a:moveTo>
                <a:lnTo>
                  <a:pt x="7884007" y="899998"/>
                </a:lnTo>
                <a:lnTo>
                  <a:pt x="7884007" y="0"/>
                </a:lnTo>
                <a:lnTo>
                  <a:pt x="0" y="0"/>
                </a:lnTo>
                <a:lnTo>
                  <a:pt x="0" y="899998"/>
                </a:lnTo>
                <a:close/>
              </a:path>
            </a:pathLst>
          </a:custGeom>
          <a:solidFill>
            <a:srgbClr val="0094DA"/>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GB" sz="1050" dirty="0"/>
          </a:p>
        </p:txBody>
      </p:sp>
      <p:sp>
        <p:nvSpPr>
          <p:cNvPr id="2" name="Title 1"/>
          <p:cNvSpPr>
            <a:spLocks noGrp="1"/>
          </p:cNvSpPr>
          <p:nvPr>
            <p:ph type="title" hasCustomPrompt="1"/>
          </p:nvPr>
        </p:nvSpPr>
        <p:spPr>
          <a:xfrm>
            <a:off x="241176" y="232981"/>
            <a:ext cx="7283152" cy="583574"/>
          </a:xfrm>
        </p:spPr>
        <p:txBody>
          <a:bodyPr/>
          <a:lstStyle>
            <a:lvl1pPr>
              <a:defRPr/>
            </a:lvl1pPr>
          </a:lstStyle>
          <a:p>
            <a:r>
              <a:rPr lang="en-US" dirty="0"/>
              <a:t>Permissions</a:t>
            </a:r>
            <a:endParaRPr lang="en-GB" dirty="0"/>
          </a:p>
        </p:txBody>
      </p:sp>
      <p:sp>
        <p:nvSpPr>
          <p:cNvPr id="5" name="bk object 17"/>
          <p:cNvSpPr>
            <a:spLocks/>
          </p:cNvSpPr>
          <p:nvPr userDrawn="1"/>
        </p:nvSpPr>
        <p:spPr bwMode="auto">
          <a:xfrm>
            <a:off x="0" y="250032"/>
            <a:ext cx="9144000" cy="673894"/>
          </a:xfrm>
          <a:custGeom>
            <a:avLst/>
            <a:gdLst>
              <a:gd name="T0" fmla="*/ 0 w 7884007"/>
              <a:gd name="T1" fmla="*/ 897054 h 899998"/>
              <a:gd name="T2" fmla="*/ 10605360 w 7884007"/>
              <a:gd name="T3" fmla="*/ 897054 h 899998"/>
              <a:gd name="T4" fmla="*/ 10605360 w 7884007"/>
              <a:gd name="T5" fmla="*/ 0 h 899998"/>
              <a:gd name="T6" fmla="*/ 0 w 7884007"/>
              <a:gd name="T7" fmla="*/ 0 h 899998"/>
              <a:gd name="T8" fmla="*/ 0 w 7884007"/>
              <a:gd name="T9" fmla="*/ 897054 h 8999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884007" h="899998">
                <a:moveTo>
                  <a:pt x="0" y="899998"/>
                </a:moveTo>
                <a:lnTo>
                  <a:pt x="7884007" y="899998"/>
                </a:lnTo>
                <a:lnTo>
                  <a:pt x="7884007" y="0"/>
                </a:lnTo>
                <a:lnTo>
                  <a:pt x="0" y="0"/>
                </a:lnTo>
                <a:lnTo>
                  <a:pt x="0" y="899998"/>
                </a:lnTo>
                <a:close/>
              </a:path>
            </a:pathLst>
          </a:custGeom>
          <a:solidFill>
            <a:srgbClr val="0094DA"/>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GB" sz="1050" dirty="0"/>
          </a:p>
        </p:txBody>
      </p:sp>
    </p:spTree>
    <p:extLst>
      <p:ext uri="{BB962C8B-B14F-4D97-AF65-F5344CB8AC3E}">
        <p14:creationId xmlns:p14="http://schemas.microsoft.com/office/powerpoint/2010/main" val="31244117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2" name="Shape 52"/>
          <p:cNvSpPr txBox="1">
            <a:spLocks noGrp="1"/>
          </p:cNvSpPr>
          <p:nvPr>
            <p:ph type="title"/>
          </p:nvPr>
        </p:nvSpPr>
        <p:spPr>
          <a:xfrm>
            <a:off x="593725" y="481013"/>
            <a:ext cx="7715100" cy="6513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2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800" b="0" i="0" u="none" strike="noStrike" cap="none">
                <a:solidFill>
                  <a:schemeClr val="dk1"/>
                </a:solidFill>
                <a:latin typeface="Arial"/>
                <a:ea typeface="Arial"/>
                <a:cs typeface="Arial"/>
                <a:sym typeface="Arial"/>
              </a:defRPr>
            </a:lvl9pPr>
          </a:lstStyle>
          <a:p>
            <a:endParaRPr/>
          </a:p>
        </p:txBody>
      </p:sp>
      <p:sp>
        <p:nvSpPr>
          <p:cNvPr id="53" name="Shape 53"/>
          <p:cNvSpPr txBox="1">
            <a:spLocks noGrp="1"/>
          </p:cNvSpPr>
          <p:nvPr>
            <p:ph type="body" idx="1"/>
          </p:nvPr>
        </p:nvSpPr>
        <p:spPr>
          <a:xfrm>
            <a:off x="593725" y="1284685"/>
            <a:ext cx="7715100" cy="3309900"/>
          </a:xfrm>
          <a:prstGeom prst="rect">
            <a:avLst/>
          </a:prstGeom>
          <a:noFill/>
          <a:ln>
            <a:noFill/>
          </a:ln>
        </p:spPr>
        <p:txBody>
          <a:bodyPr spcFirstLastPara="1" wrap="square" lIns="91425" tIns="91425" rIns="91425" bIns="91425" anchor="t" anchorCtr="0"/>
          <a:lstStyle>
            <a:lvl1pPr marL="457200" marR="0" lvl="0" indent="-381000" algn="l" rtl="0">
              <a:spcBef>
                <a:spcPts val="144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12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4" name="Shape 54"/>
          <p:cNvSpPr txBox="1">
            <a:spLocks noGrp="1"/>
          </p:cNvSpPr>
          <p:nvPr>
            <p:ph type="sldNum" idx="12"/>
          </p:nvPr>
        </p:nvSpPr>
        <p:spPr>
          <a:xfrm>
            <a:off x="3505200" y="4799410"/>
            <a:ext cx="2133600" cy="273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1pPr>
            <a:lvl2pPr marL="0" marR="0" lvl="1"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2pPr>
            <a:lvl3pPr marL="0" marR="0" lvl="2"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3pPr>
            <a:lvl4pPr marL="0" marR="0" lvl="3"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4pPr>
            <a:lvl5pPr marL="0" marR="0" lvl="4"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5pPr>
            <a:lvl6pPr marL="0" marR="0" lvl="5"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6pPr>
            <a:lvl7pPr marL="0" marR="0" lvl="6"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7pPr>
            <a:lvl8pPr marL="0" marR="0" lvl="7"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8pPr>
            <a:lvl9pPr marL="0" marR="0" lvl="8" indent="0" algn="ctr" rtl="0">
              <a:spcBef>
                <a:spcPts val="0"/>
              </a:spcBef>
              <a:spcAft>
                <a:spcPts val="0"/>
              </a:spcAft>
              <a:buClr>
                <a:schemeClr val="dk1"/>
              </a:buClr>
              <a:buSzPts val="1200"/>
              <a:buFont typeface="Noto Sans Symbols"/>
              <a:buNone/>
              <a:defRPr sz="12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59" r:id="rId1"/>
    <p:sldLayoutId id="2147483667" r:id="rId2"/>
    <p:sldLayoutId id="2147483668" r:id="rId3"/>
    <p:sldLayoutId id="2147483669" r:id="rId4"/>
    <p:sldLayoutId id="2147483670" r:id="rId5"/>
    <p:sldLayoutId id="2147483671" r:id="rId6"/>
  </p:sldLayoutIdLst>
  <p:transition spd="med">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bk object 17"/>
          <p:cNvSpPr>
            <a:spLocks/>
          </p:cNvSpPr>
          <p:nvPr/>
        </p:nvSpPr>
        <p:spPr bwMode="auto">
          <a:xfrm>
            <a:off x="1" y="250032"/>
            <a:ext cx="9144000" cy="673894"/>
          </a:xfrm>
          <a:custGeom>
            <a:avLst/>
            <a:gdLst>
              <a:gd name="T0" fmla="*/ 0 w 7884007"/>
              <a:gd name="T1" fmla="*/ 897054 h 899998"/>
              <a:gd name="T2" fmla="*/ 7883043 w 7884007"/>
              <a:gd name="T3" fmla="*/ 897054 h 899998"/>
              <a:gd name="T4" fmla="*/ 7883043 w 7884007"/>
              <a:gd name="T5" fmla="*/ 0 h 899998"/>
              <a:gd name="T6" fmla="*/ 0 w 7884007"/>
              <a:gd name="T7" fmla="*/ 0 h 899998"/>
              <a:gd name="T8" fmla="*/ 0 w 7884007"/>
              <a:gd name="T9" fmla="*/ 897054 h 8999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884007" h="899998">
                <a:moveTo>
                  <a:pt x="0" y="899998"/>
                </a:moveTo>
                <a:lnTo>
                  <a:pt x="7884007" y="899998"/>
                </a:lnTo>
                <a:lnTo>
                  <a:pt x="7884007" y="0"/>
                </a:lnTo>
                <a:lnTo>
                  <a:pt x="0" y="0"/>
                </a:lnTo>
                <a:lnTo>
                  <a:pt x="0" y="899998"/>
                </a:lnTo>
                <a:close/>
              </a:path>
            </a:pathLst>
          </a:custGeom>
          <a:solidFill>
            <a:srgbClr val="0094DA"/>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GB" sz="1050" dirty="0"/>
          </a:p>
        </p:txBody>
      </p:sp>
      <p:sp>
        <p:nvSpPr>
          <p:cNvPr id="1028" name="Title Placeholder 1"/>
          <p:cNvSpPr>
            <a:spLocks noGrp="1"/>
          </p:cNvSpPr>
          <p:nvPr>
            <p:ph type="title"/>
          </p:nvPr>
        </p:nvSpPr>
        <p:spPr bwMode="auto">
          <a:xfrm>
            <a:off x="251521" y="215346"/>
            <a:ext cx="8435280" cy="708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dirty="0"/>
          </a:p>
        </p:txBody>
      </p:sp>
      <p:sp>
        <p:nvSpPr>
          <p:cNvPr id="1029" name="Text Placeholder 2"/>
          <p:cNvSpPr>
            <a:spLocks noGrp="1"/>
          </p:cNvSpPr>
          <p:nvPr>
            <p:ph type="body" idx="1"/>
          </p:nvPr>
        </p:nvSpPr>
        <p:spPr bwMode="auto">
          <a:xfrm>
            <a:off x="158364" y="1006079"/>
            <a:ext cx="8802859" cy="358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p:txBody>
      </p:sp>
    </p:spTree>
    <p:extLst>
      <p:ext uri="{BB962C8B-B14F-4D97-AF65-F5344CB8AC3E}">
        <p14:creationId xmlns:p14="http://schemas.microsoft.com/office/powerpoint/2010/main" val="106723529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Lst>
  <p:txStyles>
    <p:titleStyle>
      <a:lvl1pPr algn="l" rtl="0" eaLnBrk="1" fontAlgn="base" hangingPunct="1">
        <a:spcBef>
          <a:spcPct val="0"/>
        </a:spcBef>
        <a:spcAft>
          <a:spcPct val="0"/>
        </a:spcAft>
        <a:defRPr sz="2100" kern="1200">
          <a:solidFill>
            <a:schemeClr val="bg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250">
          <a:solidFill>
            <a:schemeClr val="bg1"/>
          </a:solidFill>
          <a:latin typeface="Arial" charset="0"/>
          <a:cs typeface="Arial" charset="0"/>
        </a:defRPr>
      </a:lvl2pPr>
      <a:lvl3pPr algn="l" rtl="0" eaLnBrk="1" fontAlgn="base" hangingPunct="1">
        <a:spcBef>
          <a:spcPct val="0"/>
        </a:spcBef>
        <a:spcAft>
          <a:spcPct val="0"/>
        </a:spcAft>
        <a:defRPr sz="2250">
          <a:solidFill>
            <a:schemeClr val="bg1"/>
          </a:solidFill>
          <a:latin typeface="Arial" charset="0"/>
          <a:cs typeface="Arial" charset="0"/>
        </a:defRPr>
      </a:lvl3pPr>
      <a:lvl4pPr algn="l" rtl="0" eaLnBrk="1" fontAlgn="base" hangingPunct="1">
        <a:spcBef>
          <a:spcPct val="0"/>
        </a:spcBef>
        <a:spcAft>
          <a:spcPct val="0"/>
        </a:spcAft>
        <a:defRPr sz="2250">
          <a:solidFill>
            <a:schemeClr val="bg1"/>
          </a:solidFill>
          <a:latin typeface="Arial" charset="0"/>
          <a:cs typeface="Arial" charset="0"/>
        </a:defRPr>
      </a:lvl4pPr>
      <a:lvl5pPr algn="l" rtl="0" eaLnBrk="1" fontAlgn="base" hangingPunct="1">
        <a:spcBef>
          <a:spcPct val="0"/>
        </a:spcBef>
        <a:spcAft>
          <a:spcPct val="0"/>
        </a:spcAft>
        <a:defRPr sz="2250">
          <a:solidFill>
            <a:schemeClr val="bg1"/>
          </a:solidFill>
          <a:latin typeface="Arial" charset="0"/>
          <a:cs typeface="Arial" charset="0"/>
        </a:defRPr>
      </a:lvl5pPr>
      <a:lvl6pPr marL="342900" algn="l" rtl="0" eaLnBrk="1" fontAlgn="base" hangingPunct="1">
        <a:spcBef>
          <a:spcPct val="0"/>
        </a:spcBef>
        <a:spcAft>
          <a:spcPct val="0"/>
        </a:spcAft>
        <a:defRPr sz="2250">
          <a:solidFill>
            <a:schemeClr val="bg1"/>
          </a:solidFill>
          <a:latin typeface="Arial" charset="0"/>
          <a:cs typeface="Arial" charset="0"/>
        </a:defRPr>
      </a:lvl6pPr>
      <a:lvl7pPr marL="685800" algn="l" rtl="0" eaLnBrk="1" fontAlgn="base" hangingPunct="1">
        <a:spcBef>
          <a:spcPct val="0"/>
        </a:spcBef>
        <a:spcAft>
          <a:spcPct val="0"/>
        </a:spcAft>
        <a:defRPr sz="2250">
          <a:solidFill>
            <a:schemeClr val="bg1"/>
          </a:solidFill>
          <a:latin typeface="Arial" charset="0"/>
          <a:cs typeface="Arial" charset="0"/>
        </a:defRPr>
      </a:lvl7pPr>
      <a:lvl8pPr marL="1028700" algn="l" rtl="0" eaLnBrk="1" fontAlgn="base" hangingPunct="1">
        <a:spcBef>
          <a:spcPct val="0"/>
        </a:spcBef>
        <a:spcAft>
          <a:spcPct val="0"/>
        </a:spcAft>
        <a:defRPr sz="2250">
          <a:solidFill>
            <a:schemeClr val="bg1"/>
          </a:solidFill>
          <a:latin typeface="Arial" charset="0"/>
          <a:cs typeface="Arial" charset="0"/>
        </a:defRPr>
      </a:lvl8pPr>
      <a:lvl9pPr marL="1371600" algn="l" rtl="0" eaLnBrk="1" fontAlgn="base" hangingPunct="1">
        <a:spcBef>
          <a:spcPct val="0"/>
        </a:spcBef>
        <a:spcAft>
          <a:spcPct val="0"/>
        </a:spcAft>
        <a:defRPr sz="2250">
          <a:solidFill>
            <a:schemeClr val="bg1"/>
          </a:solidFill>
          <a:latin typeface="Arial" charset="0"/>
          <a:cs typeface="Arial" charset="0"/>
        </a:defRPr>
      </a:lvl9pPr>
    </p:titleStyle>
    <p:bodyStyle>
      <a:lvl1pPr marL="189000" indent="-162000" algn="l" rtl="0" eaLnBrk="1" fontAlgn="base" hangingPunct="1">
        <a:spcBef>
          <a:spcPct val="20000"/>
        </a:spcBef>
        <a:spcAft>
          <a:spcPct val="0"/>
        </a:spcAft>
        <a:buClr>
          <a:schemeClr val="bg2"/>
        </a:buClr>
        <a:buFont typeface="Arial" charset="0"/>
        <a:buChar char="•"/>
        <a:defRPr lang="en-US" sz="1500" kern="1200" dirty="0">
          <a:solidFill>
            <a:schemeClr val="tx1"/>
          </a:solidFill>
          <a:latin typeface="Arial" panose="020B0604020202020204" pitchFamily="34" charset="0"/>
          <a:ea typeface="+mn-ea"/>
          <a:cs typeface="Arial" panose="020B0604020202020204" pitchFamily="34" charset="0"/>
        </a:defRPr>
      </a:lvl1pPr>
      <a:lvl2pPr marL="557213" indent="-214313" algn="l" rtl="0" eaLnBrk="1" fontAlgn="base" hangingPunct="1">
        <a:spcBef>
          <a:spcPct val="20000"/>
        </a:spcBef>
        <a:spcAft>
          <a:spcPct val="0"/>
        </a:spcAft>
        <a:buClr>
          <a:schemeClr val="bg2"/>
        </a:buClr>
        <a:buFont typeface="Arial" charset="0"/>
        <a:buChar char="–"/>
        <a:defRPr lang="en-US" sz="1350" kern="1200" dirty="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spcBef>
          <a:spcPct val="20000"/>
        </a:spcBef>
        <a:spcAft>
          <a:spcPct val="0"/>
        </a:spcAft>
        <a:buClr>
          <a:schemeClr val="bg2"/>
        </a:buClr>
        <a:buFont typeface="Arial" charset="0"/>
        <a:buChar char="•"/>
        <a:defRPr lang="en-US" sz="1350" kern="1200" dirty="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spcBef>
          <a:spcPct val="20000"/>
        </a:spcBef>
        <a:spcAft>
          <a:spcPct val="0"/>
        </a:spcAft>
        <a:buClr>
          <a:schemeClr val="bg2"/>
        </a:buClr>
        <a:buFont typeface="Arial" charset="0"/>
        <a:buChar char="–"/>
        <a:defRPr lang="en-US" sz="1350" kern="1200" dirty="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spcBef>
          <a:spcPct val="20000"/>
        </a:spcBef>
        <a:spcAft>
          <a:spcPct val="0"/>
        </a:spcAft>
        <a:buClr>
          <a:schemeClr val="bg2"/>
        </a:buClr>
        <a:buFont typeface="Arial" charset="0"/>
        <a:buChar char="»"/>
        <a:defRPr lang="en-GB" sz="1350" kern="1200" dirty="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0" y="267411"/>
            <a:ext cx="9144000" cy="646800"/>
          </a:xfrm>
          <a:prstGeom prst="rect">
            <a:avLst/>
          </a:prstGeom>
          <a:noFill/>
          <a:ln>
            <a:noFill/>
          </a:ln>
        </p:spPr>
        <p:txBody>
          <a:bodyPr spcFirstLastPara="1" wrap="square" lIns="91425" tIns="45700" rIns="91425" bIns="45700" anchor="ctr" anchorCtr="0">
            <a:noAutofit/>
          </a:bodyPr>
          <a:lstStyle/>
          <a:p>
            <a:pPr algn="ctr"/>
            <a:r>
              <a:rPr lang="en-US" sz="2800" dirty="0"/>
              <a:t>Facilities, Materials &amp; Support Committee 2025</a:t>
            </a:r>
            <a:br>
              <a:rPr lang="en-US" sz="2800" dirty="0"/>
            </a:br>
            <a:endParaRPr b="0" i="0" u="none" strike="noStrike" cap="none" dirty="0">
              <a:solidFill>
                <a:schemeClr val="tx1"/>
              </a:solidFill>
              <a:sym typeface="Arial"/>
            </a:endParaRPr>
          </a:p>
        </p:txBody>
      </p:sp>
      <p:pic>
        <p:nvPicPr>
          <p:cNvPr id="124" name="Shape 124"/>
          <p:cNvPicPr preferRelativeResize="0"/>
          <p:nvPr/>
        </p:nvPicPr>
        <p:blipFill rotWithShape="1">
          <a:blip r:embed="rId3">
            <a:alphaModFix/>
          </a:blip>
          <a:srcRect/>
          <a:stretch/>
        </p:blipFill>
        <p:spPr>
          <a:xfrm>
            <a:off x="152400" y="4351136"/>
            <a:ext cx="2347815" cy="607292"/>
          </a:xfrm>
          <a:prstGeom prst="rect">
            <a:avLst/>
          </a:prstGeom>
          <a:noFill/>
          <a:ln>
            <a:noFill/>
          </a:ln>
        </p:spPr>
      </p:pic>
      <p:sp>
        <p:nvSpPr>
          <p:cNvPr id="125" name="Shape 125"/>
          <p:cNvSpPr txBox="1">
            <a:spLocks noGrp="1"/>
          </p:cNvSpPr>
          <p:nvPr>
            <p:ph type="body" idx="1"/>
          </p:nvPr>
        </p:nvSpPr>
        <p:spPr>
          <a:xfrm>
            <a:off x="152400" y="808627"/>
            <a:ext cx="8686800" cy="1065300"/>
          </a:xfrm>
          <a:prstGeom prst="rect">
            <a:avLst/>
          </a:prstGeom>
          <a:noFill/>
          <a:ln>
            <a:noFill/>
          </a:ln>
        </p:spPr>
        <p:txBody>
          <a:bodyPr spcFirstLastPara="1" wrap="square" lIns="91425" tIns="45700" rIns="91425" bIns="45700" anchor="t" anchorCtr="0">
            <a:normAutofit fontScale="92500" lnSpcReduction="20000"/>
          </a:bodyPr>
          <a:lstStyle/>
          <a:p>
            <a:pPr marL="0" lvl="0" indent="0" algn="ctr">
              <a:lnSpc>
                <a:spcPct val="130000"/>
              </a:lnSpc>
              <a:spcBef>
                <a:spcPts val="600"/>
              </a:spcBef>
              <a:buSzPts val="975"/>
              <a:buNone/>
            </a:pPr>
            <a:r>
              <a:rPr lang="en-US" sz="1600" b="0" i="0" u="none" strike="noStrike" cap="none" dirty="0">
                <a:solidFill>
                  <a:schemeClr val="dk1"/>
                </a:solidFill>
                <a:latin typeface="Arial"/>
                <a:ea typeface="Arial"/>
                <a:cs typeface="Arial"/>
                <a:sym typeface="Arial"/>
              </a:rPr>
              <a:t>Spring Planning meeting held Virtually</a:t>
            </a:r>
          </a:p>
          <a:p>
            <a:pPr marL="0" lvl="0" indent="0" algn="ctr">
              <a:lnSpc>
                <a:spcPct val="130000"/>
              </a:lnSpc>
              <a:spcBef>
                <a:spcPts val="600"/>
              </a:spcBef>
              <a:buSzPts val="975"/>
              <a:buNone/>
            </a:pPr>
            <a:r>
              <a:rPr lang="en-US" sz="1600" b="0" i="0" u="none" strike="noStrike" cap="none" dirty="0">
                <a:solidFill>
                  <a:schemeClr val="dk1"/>
                </a:solidFill>
                <a:latin typeface="Arial"/>
                <a:ea typeface="Arial"/>
                <a:cs typeface="Arial"/>
                <a:sym typeface="Arial"/>
              </a:rPr>
              <a:t>Summer Meeting planned at NSH in Albany, New York</a:t>
            </a:r>
          </a:p>
          <a:p>
            <a:pPr marL="0" lvl="0" indent="0" algn="ctr">
              <a:lnSpc>
                <a:spcPct val="130000"/>
              </a:lnSpc>
              <a:spcBef>
                <a:spcPts val="600"/>
              </a:spcBef>
              <a:buSzPts val="975"/>
              <a:buNone/>
            </a:pPr>
            <a:r>
              <a:rPr lang="en-US" sz="1400" dirty="0"/>
              <a:t>Current Membership Roster – 18 Members (3 Railroad, 15 Supplier)</a:t>
            </a:r>
          </a:p>
          <a:p>
            <a:pPr marL="0" lvl="0" indent="0">
              <a:lnSpc>
                <a:spcPct val="130000"/>
              </a:lnSpc>
              <a:spcBef>
                <a:spcPts val="600"/>
              </a:spcBef>
              <a:buSzPts val="975"/>
              <a:buNone/>
            </a:pPr>
            <a:endParaRPr sz="1300" b="0" i="0" u="none" strike="noStrike" cap="none" dirty="0">
              <a:solidFill>
                <a:schemeClr val="dk1"/>
              </a:solidFill>
              <a:latin typeface="Arial"/>
              <a:ea typeface="Arial"/>
              <a:cs typeface="Arial"/>
              <a:sym typeface="Arial"/>
            </a:endParaRPr>
          </a:p>
        </p:txBody>
      </p:sp>
      <p:sp>
        <p:nvSpPr>
          <p:cNvPr id="2" name="Rectangle 2">
            <a:extLst>
              <a:ext uri="{FF2B5EF4-FFF2-40B4-BE49-F238E27FC236}">
                <a16:creationId xmlns:a16="http://schemas.microsoft.com/office/drawing/2014/main" id="{0645F9F1-879A-499D-AE0E-F7B93CE1C153}"/>
              </a:ext>
            </a:extLst>
          </p:cNvPr>
          <p:cNvSpPr>
            <a:spLocks noChangeArrowheads="1"/>
          </p:cNvSpPr>
          <p:nvPr/>
        </p:nvSpPr>
        <p:spPr bwMode="auto">
          <a:xfrm>
            <a:off x="6172200" y="4293465"/>
            <a:ext cx="358858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sp>
        <p:nvSpPr>
          <p:cNvPr id="8" name="TextBox 7">
            <a:extLst>
              <a:ext uri="{FF2B5EF4-FFF2-40B4-BE49-F238E27FC236}">
                <a16:creationId xmlns:a16="http://schemas.microsoft.com/office/drawing/2014/main" id="{0AFC4BA6-CB8F-7CFC-B859-1FA7EB930F30}"/>
              </a:ext>
            </a:extLst>
          </p:cNvPr>
          <p:cNvSpPr txBox="1"/>
          <p:nvPr/>
        </p:nvSpPr>
        <p:spPr>
          <a:xfrm>
            <a:off x="876300" y="4440990"/>
            <a:ext cx="7239000" cy="276999"/>
          </a:xfrm>
          <a:prstGeom prst="rect">
            <a:avLst/>
          </a:prstGeom>
          <a:noFill/>
        </p:spPr>
        <p:txBody>
          <a:bodyPr wrap="square" rtlCol="0">
            <a:spAutoFit/>
          </a:bodyPr>
          <a:lstStyle/>
          <a:p>
            <a:pPr marL="0" lvl="0" indent="0" algn="ctr" rtl="0">
              <a:spcBef>
                <a:spcPts val="0"/>
              </a:spcBef>
              <a:spcAft>
                <a:spcPts val="0"/>
              </a:spcAft>
              <a:buNone/>
            </a:pPr>
            <a:r>
              <a:rPr lang="en-US" sz="1200" dirty="0"/>
              <a:t>Facilities, Materials &amp; Support Committee 2025</a:t>
            </a:r>
          </a:p>
        </p:txBody>
      </p:sp>
      <p:sp>
        <p:nvSpPr>
          <p:cNvPr id="4" name="TextBox 3">
            <a:extLst>
              <a:ext uri="{FF2B5EF4-FFF2-40B4-BE49-F238E27FC236}">
                <a16:creationId xmlns:a16="http://schemas.microsoft.com/office/drawing/2014/main" id="{AB6A44E2-F1F0-E3B1-CF49-49D7229259B9}"/>
              </a:ext>
            </a:extLst>
          </p:cNvPr>
          <p:cNvSpPr txBox="1"/>
          <p:nvPr/>
        </p:nvSpPr>
        <p:spPr>
          <a:xfrm>
            <a:off x="685801" y="2038350"/>
            <a:ext cx="2285999" cy="923330"/>
          </a:xfrm>
          <a:prstGeom prst="rect">
            <a:avLst/>
          </a:prstGeom>
          <a:noFill/>
        </p:spPr>
        <p:txBody>
          <a:bodyPr wrap="square" rtlCol="0">
            <a:spAutoFit/>
          </a:bodyPr>
          <a:lstStyle/>
          <a:p>
            <a:r>
              <a:rPr lang="en-US" sz="900" b="1" dirty="0"/>
              <a:t>Brandon Teal       </a:t>
            </a:r>
            <a:r>
              <a:rPr lang="en-US" sz="900" dirty="0"/>
              <a:t>NSH USA Corp.           </a:t>
            </a:r>
          </a:p>
          <a:p>
            <a:r>
              <a:rPr lang="en-US" sz="900" b="1" dirty="0"/>
              <a:t>Tim Bernat</a:t>
            </a:r>
            <a:r>
              <a:rPr lang="en-US" sz="900" dirty="0"/>
              <a:t>	 Powerhouse Rail	</a:t>
            </a:r>
          </a:p>
          <a:p>
            <a:r>
              <a:rPr lang="en-US" sz="900" b="1" dirty="0"/>
              <a:t>Derek Barber</a:t>
            </a:r>
            <a:r>
              <a:rPr lang="en-US" sz="900" dirty="0"/>
              <a:t>	 Nabholz Corp.	</a:t>
            </a:r>
          </a:p>
          <a:p>
            <a:r>
              <a:rPr lang="en-US" sz="900" b="1" dirty="0"/>
              <a:t>Josh Figurski</a:t>
            </a:r>
            <a:r>
              <a:rPr lang="en-US" sz="900" dirty="0"/>
              <a:t>	 Wheeling Lake Erie</a:t>
            </a:r>
          </a:p>
          <a:p>
            <a:r>
              <a:rPr lang="en-US" sz="900" b="1" dirty="0"/>
              <a:t>Larry Gurganus</a:t>
            </a:r>
            <a:r>
              <a:rPr lang="en-US" sz="900" dirty="0"/>
              <a:t>	 Quality Turbo</a:t>
            </a:r>
          </a:p>
          <a:p>
            <a:r>
              <a:rPr lang="en-US" sz="900" b="1" dirty="0"/>
              <a:t>Jim Fazio</a:t>
            </a:r>
            <a:r>
              <a:rPr lang="en-US" sz="900" dirty="0"/>
              <a:t>	 Powerrail</a:t>
            </a:r>
          </a:p>
        </p:txBody>
      </p:sp>
      <p:sp>
        <p:nvSpPr>
          <p:cNvPr id="5" name="TextBox 4">
            <a:extLst>
              <a:ext uri="{FF2B5EF4-FFF2-40B4-BE49-F238E27FC236}">
                <a16:creationId xmlns:a16="http://schemas.microsoft.com/office/drawing/2014/main" id="{31FDCBD5-B903-A3BA-6013-22A296EC4326}"/>
              </a:ext>
            </a:extLst>
          </p:cNvPr>
          <p:cNvSpPr txBox="1"/>
          <p:nvPr/>
        </p:nvSpPr>
        <p:spPr>
          <a:xfrm>
            <a:off x="3530689" y="2038349"/>
            <a:ext cx="2448106" cy="923330"/>
          </a:xfrm>
          <a:prstGeom prst="rect">
            <a:avLst/>
          </a:prstGeom>
          <a:noFill/>
        </p:spPr>
        <p:txBody>
          <a:bodyPr wrap="none" rtlCol="0">
            <a:spAutoFit/>
          </a:bodyPr>
          <a:lstStyle/>
          <a:p>
            <a:r>
              <a:rPr lang="en-US" sz="900" b="1" dirty="0"/>
              <a:t>Bob Harvilla                 </a:t>
            </a:r>
            <a:r>
              <a:rPr lang="en-US" sz="900" dirty="0"/>
              <a:t>Powerrail</a:t>
            </a:r>
          </a:p>
          <a:p>
            <a:r>
              <a:rPr lang="en-US" sz="900" b="1" dirty="0"/>
              <a:t>Robert Hodge              </a:t>
            </a:r>
            <a:r>
              <a:rPr lang="en-US" sz="900" dirty="0"/>
              <a:t>Industrial Main. Eng.</a:t>
            </a:r>
          </a:p>
          <a:p>
            <a:r>
              <a:rPr lang="en-US" sz="900" b="1" dirty="0"/>
              <a:t>Craig Opacic                </a:t>
            </a:r>
            <a:r>
              <a:rPr lang="en-US" sz="900" dirty="0"/>
              <a:t>R&amp;W Machine</a:t>
            </a:r>
          </a:p>
          <a:p>
            <a:r>
              <a:rPr lang="en-US" sz="900" b="1" dirty="0"/>
              <a:t>Ron Schaer                  </a:t>
            </a:r>
            <a:r>
              <a:rPr lang="en-US" sz="900" dirty="0"/>
              <a:t>BNSF</a:t>
            </a:r>
          </a:p>
          <a:p>
            <a:r>
              <a:rPr lang="en-US" sz="900" b="1" dirty="0"/>
              <a:t>Leigh Ann Ridgeway   </a:t>
            </a:r>
            <a:r>
              <a:rPr lang="en-US" sz="900" dirty="0"/>
              <a:t>Hatch and Kirk</a:t>
            </a:r>
          </a:p>
          <a:p>
            <a:r>
              <a:rPr lang="en-US" sz="900" b="1" dirty="0"/>
              <a:t>Damir Hasagic</a:t>
            </a:r>
            <a:r>
              <a:rPr lang="en-US" sz="900" dirty="0"/>
              <a:t>	          Veridapt</a:t>
            </a:r>
          </a:p>
        </p:txBody>
      </p:sp>
      <p:sp>
        <p:nvSpPr>
          <p:cNvPr id="6" name="TextBox 5">
            <a:extLst>
              <a:ext uri="{FF2B5EF4-FFF2-40B4-BE49-F238E27FC236}">
                <a16:creationId xmlns:a16="http://schemas.microsoft.com/office/drawing/2014/main" id="{D6C93BA4-B5D8-59F1-574B-304B8620259E}"/>
              </a:ext>
            </a:extLst>
          </p:cNvPr>
          <p:cNvSpPr txBox="1"/>
          <p:nvPr/>
        </p:nvSpPr>
        <p:spPr>
          <a:xfrm>
            <a:off x="6019800" y="2038349"/>
            <a:ext cx="2377574" cy="923330"/>
          </a:xfrm>
          <a:prstGeom prst="rect">
            <a:avLst/>
          </a:prstGeom>
          <a:noFill/>
        </p:spPr>
        <p:txBody>
          <a:bodyPr wrap="none" rtlCol="0">
            <a:spAutoFit/>
          </a:bodyPr>
          <a:lstStyle/>
          <a:p>
            <a:r>
              <a:rPr lang="en-US" sz="900" b="1" dirty="0"/>
              <a:t>Andrew Waltz               </a:t>
            </a:r>
            <a:r>
              <a:rPr lang="en-US" sz="900" dirty="0"/>
              <a:t>Mid America Car</a:t>
            </a:r>
          </a:p>
          <a:p>
            <a:r>
              <a:rPr lang="en-US" sz="900" b="1" dirty="0"/>
              <a:t>Rhiannon Knezevich   </a:t>
            </a:r>
            <a:r>
              <a:rPr lang="en-US" sz="900" dirty="0"/>
              <a:t>Clark Industrial</a:t>
            </a:r>
          </a:p>
          <a:p>
            <a:r>
              <a:rPr lang="en-US" sz="900" b="1" dirty="0"/>
              <a:t>Jason Mann                  </a:t>
            </a:r>
            <a:r>
              <a:rPr lang="en-US" sz="900" dirty="0"/>
              <a:t>Enerpac</a:t>
            </a:r>
          </a:p>
          <a:p>
            <a:r>
              <a:rPr lang="en-US" sz="900" b="1" dirty="0"/>
              <a:t>Mike Sells</a:t>
            </a:r>
            <a:r>
              <a:rPr lang="en-US" sz="900" dirty="0"/>
              <a:t>	          Siemens</a:t>
            </a:r>
          </a:p>
          <a:p>
            <a:r>
              <a:rPr lang="en-US" sz="900" b="1" dirty="0"/>
              <a:t>Annie Sword</a:t>
            </a:r>
            <a:r>
              <a:rPr lang="en-US" sz="900" dirty="0"/>
              <a:t>	          LinkUp Corp</a:t>
            </a:r>
          </a:p>
          <a:p>
            <a:r>
              <a:rPr lang="en-US" sz="900" b="1" dirty="0"/>
              <a:t>Timothy Chung</a:t>
            </a:r>
            <a:r>
              <a:rPr lang="en-US" sz="900" dirty="0"/>
              <a:t>	          Canadian National</a:t>
            </a:r>
          </a:p>
        </p:txBody>
      </p:sp>
      <p:pic>
        <p:nvPicPr>
          <p:cNvPr id="3" name="Picture 2" descr="A black and white logo&#10;&#10;Description automatically generated">
            <a:extLst>
              <a:ext uri="{FF2B5EF4-FFF2-40B4-BE49-F238E27FC236}">
                <a16:creationId xmlns:a16="http://schemas.microsoft.com/office/drawing/2014/main" id="{E1B377B5-E786-083D-8774-6938E8CD018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4440990"/>
            <a:ext cx="1752600" cy="403860"/>
          </a:xfrm>
          <a:prstGeom prst="rect">
            <a:avLst/>
          </a:prstGeom>
          <a:noFill/>
          <a:ln>
            <a:noFill/>
          </a:ln>
        </p:spPr>
      </p:pic>
      <p:sp>
        <p:nvSpPr>
          <p:cNvPr id="7" name="TextBox 6">
            <a:extLst>
              <a:ext uri="{FF2B5EF4-FFF2-40B4-BE49-F238E27FC236}">
                <a16:creationId xmlns:a16="http://schemas.microsoft.com/office/drawing/2014/main" id="{4683670E-9758-A0F0-83F5-1C776E602622}"/>
              </a:ext>
            </a:extLst>
          </p:cNvPr>
          <p:cNvSpPr txBox="1"/>
          <p:nvPr/>
        </p:nvSpPr>
        <p:spPr>
          <a:xfrm>
            <a:off x="6629168" y="4040862"/>
            <a:ext cx="1928733" cy="369332"/>
          </a:xfrm>
          <a:prstGeom prst="rect">
            <a:avLst/>
          </a:prstGeom>
          <a:noFill/>
        </p:spPr>
        <p:txBody>
          <a:bodyPr wrap="none" rtlCol="0">
            <a:spAutoFit/>
          </a:bodyPr>
          <a:lstStyle/>
          <a:p>
            <a:r>
              <a:rPr lang="en-US" sz="900" b="1" dirty="0"/>
              <a:t>Tim Bernat</a:t>
            </a:r>
          </a:p>
          <a:p>
            <a:r>
              <a:rPr lang="en-US" sz="900" b="1" dirty="0"/>
              <a:t>Director Business Development</a:t>
            </a:r>
          </a:p>
        </p:txBody>
      </p:sp>
      <p:sp>
        <p:nvSpPr>
          <p:cNvPr id="10" name="TextBox 9">
            <a:extLst>
              <a:ext uri="{FF2B5EF4-FFF2-40B4-BE49-F238E27FC236}">
                <a16:creationId xmlns:a16="http://schemas.microsoft.com/office/drawing/2014/main" id="{04446D61-484A-5E27-8417-236AEF08EB37}"/>
              </a:ext>
            </a:extLst>
          </p:cNvPr>
          <p:cNvSpPr txBox="1"/>
          <p:nvPr/>
        </p:nvSpPr>
        <p:spPr>
          <a:xfrm>
            <a:off x="914400" y="3135129"/>
            <a:ext cx="6923529" cy="984885"/>
          </a:xfrm>
          <a:prstGeom prst="rect">
            <a:avLst/>
          </a:prstGeom>
          <a:noFill/>
        </p:spPr>
        <p:txBody>
          <a:bodyPr wrap="square">
            <a:spAutoFit/>
          </a:bodyPr>
          <a:lstStyle/>
          <a:p>
            <a:pPr algn="ctr"/>
            <a:r>
              <a:rPr lang="en-US" dirty="0"/>
              <a:t>Actively recruiting new members, especially from the Railroads</a:t>
            </a:r>
          </a:p>
          <a:p>
            <a:r>
              <a:rPr lang="en-US" dirty="0"/>
              <a:t>	</a:t>
            </a:r>
          </a:p>
          <a:p>
            <a:r>
              <a:rPr lang="en-US" dirty="0"/>
              <a:t>	Quality Control Mgrs.		Training and Safety Officers</a:t>
            </a:r>
          </a:p>
          <a:p>
            <a:r>
              <a:rPr lang="en-US" dirty="0"/>
              <a:t>	EHS			Human Resources</a:t>
            </a:r>
          </a:p>
        </p:txBody>
      </p:sp>
    </p:spTree>
    <p:extLst>
      <p:ext uri="{BB962C8B-B14F-4D97-AF65-F5344CB8AC3E}">
        <p14:creationId xmlns:p14="http://schemas.microsoft.com/office/powerpoint/2010/main" val="2655058487"/>
      </p:ext>
    </p:extLst>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0" y="48754"/>
            <a:ext cx="9144000" cy="646800"/>
          </a:xfrm>
          <a:prstGeom prst="rect">
            <a:avLst/>
          </a:prstGeom>
          <a:noFill/>
          <a:ln>
            <a:noFill/>
          </a:ln>
        </p:spPr>
        <p:txBody>
          <a:bodyPr spcFirstLastPara="1" wrap="square" lIns="91425" tIns="45700" rIns="91425" bIns="45700" anchor="ctr" anchorCtr="0">
            <a:noAutofit/>
          </a:bodyPr>
          <a:lstStyle/>
          <a:p>
            <a:pPr lvl="0" algn="ctr"/>
            <a:r>
              <a:rPr lang="en-US" b="1" i="0" u="none" strike="noStrike" cap="none" dirty="0">
                <a:solidFill>
                  <a:schemeClr val="tx1"/>
                </a:solidFill>
                <a:latin typeface="Arial"/>
                <a:ea typeface="Arial"/>
                <a:cs typeface="Arial"/>
                <a:sym typeface="Arial"/>
              </a:rPr>
              <a:t>Best Practices in Tool Management</a:t>
            </a:r>
            <a:endParaRPr b="0" i="0" u="none" strike="noStrike" cap="none" dirty="0">
              <a:solidFill>
                <a:schemeClr val="tx1"/>
              </a:solidFill>
              <a:sym typeface="Arial"/>
            </a:endParaRPr>
          </a:p>
        </p:txBody>
      </p:sp>
      <p:pic>
        <p:nvPicPr>
          <p:cNvPr id="124" name="Shape 124"/>
          <p:cNvPicPr preferRelativeResize="0"/>
          <p:nvPr/>
        </p:nvPicPr>
        <p:blipFill rotWithShape="1">
          <a:blip r:embed="rId3">
            <a:alphaModFix/>
          </a:blip>
          <a:srcRect/>
          <a:stretch/>
        </p:blipFill>
        <p:spPr>
          <a:xfrm>
            <a:off x="0" y="4651106"/>
            <a:ext cx="2057400" cy="438150"/>
          </a:xfrm>
          <a:prstGeom prst="rect">
            <a:avLst/>
          </a:prstGeom>
          <a:noFill/>
          <a:ln>
            <a:noFill/>
          </a:ln>
        </p:spPr>
      </p:pic>
      <p:sp>
        <p:nvSpPr>
          <p:cNvPr id="125" name="Shape 125"/>
          <p:cNvSpPr txBox="1">
            <a:spLocks noGrp="1"/>
          </p:cNvSpPr>
          <p:nvPr>
            <p:ph type="body" idx="1"/>
          </p:nvPr>
        </p:nvSpPr>
        <p:spPr>
          <a:xfrm>
            <a:off x="209735" y="619527"/>
            <a:ext cx="8919397" cy="3767949"/>
          </a:xfrm>
          <a:prstGeom prst="rect">
            <a:avLst/>
          </a:prstGeom>
          <a:noFill/>
          <a:ln>
            <a:noFill/>
          </a:ln>
        </p:spPr>
        <p:txBody>
          <a:bodyPr spcFirstLastPara="1" wrap="square" lIns="91425" tIns="45700" rIns="91425" bIns="45700" anchor="t" anchorCtr="0">
            <a:normAutofit fontScale="92500"/>
          </a:bodyPr>
          <a:lstStyle/>
          <a:p>
            <a:pPr marL="0" lvl="0" indent="0">
              <a:lnSpc>
                <a:spcPct val="130000"/>
              </a:lnSpc>
              <a:spcBef>
                <a:spcPts val="600"/>
              </a:spcBef>
              <a:buSzPts val="975"/>
              <a:buNone/>
            </a:pPr>
            <a:r>
              <a:rPr lang="en" sz="1200" b="1" i="0" u="none" strike="noStrike" cap="none" dirty="0">
                <a:solidFill>
                  <a:schemeClr val="dk1"/>
                </a:solidFill>
                <a:latin typeface="Gill Sans"/>
                <a:ea typeface="Calibri" panose="020F0502020204030204" pitchFamily="34" charset="0"/>
                <a:cs typeface="Calibri" panose="020F0502020204030204" pitchFamily="34" charset="0"/>
                <a:sym typeface="Arial"/>
              </a:rPr>
              <a:t>Abstract</a:t>
            </a:r>
            <a:r>
              <a:rPr lang="en" sz="1200" b="0" i="0" u="none" strike="noStrike" cap="none" dirty="0">
                <a:solidFill>
                  <a:schemeClr val="dk1"/>
                </a:solidFill>
                <a:latin typeface="Gill Sans"/>
                <a:ea typeface="Calibri" panose="020F0502020204030204" pitchFamily="34" charset="0"/>
                <a:cs typeface="Calibri" panose="020F0502020204030204" pitchFamily="34" charset="0"/>
                <a:sym typeface="Arial"/>
              </a:rPr>
              <a:t> – </a:t>
            </a:r>
            <a:r>
              <a:rPr lang="en-US" sz="1200" b="0" i="0" u="none" strike="noStrike" cap="none" dirty="0">
                <a:solidFill>
                  <a:schemeClr val="dk1"/>
                </a:solidFill>
                <a:latin typeface="Gill Sans"/>
                <a:ea typeface="Calibri" panose="020F0502020204030204" pitchFamily="34" charset="0"/>
                <a:cs typeface="Calibri" panose="020F0502020204030204" pitchFamily="34" charset="0"/>
                <a:sym typeface="Arial"/>
              </a:rPr>
              <a:t>The LMOA Facilities, Material and Support Committee recommends the use of identified best practices in the management of tools to increase safety, improve quality and compliance, and ensure effective utilization of appropriate tracking and storage methods.</a:t>
            </a:r>
            <a:endParaRPr lang="en-US" sz="1200" dirty="0">
              <a:latin typeface="Gill Sans"/>
              <a:ea typeface="Calibri" panose="020F0502020204030204" pitchFamily="34" charset="0"/>
              <a:cs typeface="Calibri" panose="020F0502020204030204" pitchFamily="34" charset="0"/>
            </a:endParaRPr>
          </a:p>
          <a:p>
            <a:pPr marL="0" lvl="0" indent="0">
              <a:lnSpc>
                <a:spcPct val="130000"/>
              </a:lnSpc>
              <a:spcBef>
                <a:spcPts val="0"/>
              </a:spcBef>
              <a:buSzPts val="975"/>
              <a:buNone/>
            </a:pPr>
            <a:endParaRPr lang="en" sz="1200" b="1" i="0" u="none" strike="noStrike" cap="none" dirty="0">
              <a:solidFill>
                <a:schemeClr val="dk1"/>
              </a:solidFill>
              <a:latin typeface="Gill Sans"/>
              <a:ea typeface="Calibri" panose="020F0502020204030204" pitchFamily="34" charset="0"/>
              <a:cs typeface="Calibri" panose="020F0502020204030204" pitchFamily="34" charset="0"/>
              <a:sym typeface="Arial"/>
            </a:endParaRPr>
          </a:p>
          <a:p>
            <a:pPr marL="0" marR="0" lvl="0" indent="0" algn="l" rtl="0">
              <a:lnSpc>
                <a:spcPct val="130000"/>
              </a:lnSpc>
              <a:spcBef>
                <a:spcPts val="600"/>
              </a:spcBef>
              <a:spcAft>
                <a:spcPts val="0"/>
              </a:spcAft>
              <a:buClr>
                <a:schemeClr val="dk1"/>
              </a:buClr>
              <a:buSzPts val="975"/>
              <a:buFont typeface="Arial"/>
              <a:buNone/>
            </a:pPr>
            <a:r>
              <a:rPr lang="en" sz="1200" b="1" i="0" u="none" strike="noStrike" cap="none" dirty="0">
                <a:solidFill>
                  <a:schemeClr val="dk1"/>
                </a:solidFill>
                <a:latin typeface="Gill Sans"/>
                <a:ea typeface="Calibri" panose="020F0502020204030204" pitchFamily="34" charset="0"/>
                <a:cs typeface="Calibri" panose="020F0502020204030204" pitchFamily="34" charset="0"/>
                <a:sym typeface="Arial"/>
              </a:rPr>
              <a:t>Background</a:t>
            </a:r>
            <a:r>
              <a:rPr lang="en" sz="1200" b="0" i="0" u="none" strike="noStrike" cap="none" dirty="0">
                <a:solidFill>
                  <a:schemeClr val="dk1"/>
                </a:solidFill>
                <a:latin typeface="Gill Sans"/>
                <a:ea typeface="Calibri" panose="020F0502020204030204" pitchFamily="34" charset="0"/>
                <a:cs typeface="Calibri" panose="020F0502020204030204" pitchFamily="34" charset="0"/>
                <a:sym typeface="Arial"/>
              </a:rPr>
              <a:t> – Various tools are utilized in support of maintenance operations either directly or indirectly related to locomotive maintenance and repair, and proper management of tools is imperative for safety, efficiency, and cost control. </a:t>
            </a:r>
            <a:r>
              <a:rPr lang="en-US" sz="1200" dirty="0">
                <a:latin typeface="Gill Sans"/>
                <a:ea typeface="Calibri" panose="020F0502020204030204" pitchFamily="34" charset="0"/>
                <a:cs typeface="Calibri" panose="020F0502020204030204" pitchFamily="34" charset="0"/>
              </a:rPr>
              <a:t> </a:t>
            </a:r>
            <a:endParaRPr lang="en-US" sz="1200" b="0" i="0" u="none" strike="noStrike" cap="none" dirty="0">
              <a:solidFill>
                <a:schemeClr val="dk1"/>
              </a:solidFill>
              <a:latin typeface="Gill Sans"/>
              <a:ea typeface="Calibri" panose="020F0502020204030204" pitchFamily="34" charset="0"/>
              <a:cs typeface="Calibri" panose="020F0502020204030204" pitchFamily="34" charset="0"/>
              <a:sym typeface="Arial"/>
            </a:endParaRPr>
          </a:p>
          <a:p>
            <a:pPr marL="171450" indent="-171450">
              <a:lnSpc>
                <a:spcPct val="130000"/>
              </a:lnSpc>
              <a:spcBef>
                <a:spcPts val="600"/>
              </a:spcBef>
              <a:buSzPts val="975"/>
            </a:pPr>
            <a:r>
              <a:rPr lang="en-US" sz="1200" dirty="0">
                <a:latin typeface="Gill Sans"/>
                <a:ea typeface="Calibri" panose="020F0502020204030204" pitchFamily="34" charset="0"/>
                <a:cs typeface="Calibri" panose="020F0502020204030204" pitchFamily="34" charset="0"/>
              </a:rPr>
              <a:t>Documentation of tooling requirements, standards, new tool adoption, and employee qualification are all critical aspects of ensuring employee safety.</a:t>
            </a:r>
          </a:p>
          <a:p>
            <a:pPr marL="171450" indent="-171450">
              <a:lnSpc>
                <a:spcPct val="130000"/>
              </a:lnSpc>
              <a:spcBef>
                <a:spcPts val="600"/>
              </a:spcBef>
              <a:buSzPts val="975"/>
            </a:pPr>
            <a:r>
              <a:rPr lang="en-US" sz="1200" dirty="0">
                <a:latin typeface="Gill Sans"/>
                <a:ea typeface="Calibri" panose="020F0502020204030204" pitchFamily="34" charset="0"/>
                <a:cs typeface="Calibri" panose="020F0502020204030204" pitchFamily="34" charset="0"/>
              </a:rPr>
              <a:t>Managing tool-related quality and compliance aids in employee safety, supplier management, and budgetary cost control.</a:t>
            </a:r>
          </a:p>
          <a:p>
            <a:pPr marL="171450" indent="-171450">
              <a:lnSpc>
                <a:spcPct val="130000"/>
              </a:lnSpc>
              <a:spcBef>
                <a:spcPts val="600"/>
              </a:spcBef>
              <a:buSzPts val="975"/>
            </a:pPr>
            <a:r>
              <a:rPr lang="en-US" sz="1200" dirty="0">
                <a:latin typeface="Gill Sans"/>
                <a:ea typeface="Calibri" panose="020F0502020204030204" pitchFamily="34" charset="0"/>
                <a:cs typeface="Calibri" panose="020F0502020204030204" pitchFamily="34" charset="0"/>
              </a:rPr>
              <a:t>Appropriate tool storage and tracking is the backbone of effective tool management. </a:t>
            </a:r>
          </a:p>
          <a:p>
            <a:pPr marL="0" marR="0" lvl="0" indent="0" algn="l" rtl="0">
              <a:lnSpc>
                <a:spcPct val="130000"/>
              </a:lnSpc>
              <a:spcBef>
                <a:spcPts val="0"/>
              </a:spcBef>
              <a:spcAft>
                <a:spcPts val="0"/>
              </a:spcAft>
              <a:buClr>
                <a:schemeClr val="dk1"/>
              </a:buClr>
              <a:buSzPts val="1300"/>
              <a:buFont typeface="Arial"/>
              <a:buNone/>
            </a:pPr>
            <a:endParaRPr lang="en" sz="1200" b="1" i="0" u="none" strike="noStrike" cap="none" dirty="0">
              <a:solidFill>
                <a:schemeClr val="dk1"/>
              </a:solidFill>
              <a:latin typeface="Gill Sans"/>
              <a:ea typeface="Calibri" panose="020F0502020204030204" pitchFamily="34" charset="0"/>
              <a:cs typeface="Calibri" panose="020F0502020204030204" pitchFamily="34" charset="0"/>
              <a:sym typeface="Arial"/>
            </a:endParaRPr>
          </a:p>
          <a:p>
            <a:pPr marL="0" marR="0" lvl="0" indent="0" algn="l" rtl="0">
              <a:lnSpc>
                <a:spcPct val="130000"/>
              </a:lnSpc>
              <a:spcBef>
                <a:spcPts val="600"/>
              </a:spcBef>
              <a:spcAft>
                <a:spcPts val="0"/>
              </a:spcAft>
              <a:buClr>
                <a:schemeClr val="dk1"/>
              </a:buClr>
              <a:buSzPts val="1300"/>
              <a:buFont typeface="Arial"/>
              <a:buNone/>
            </a:pPr>
            <a:r>
              <a:rPr lang="en" sz="1200" b="1" i="0" u="none" strike="noStrike" cap="none" dirty="0">
                <a:solidFill>
                  <a:schemeClr val="dk1"/>
                </a:solidFill>
                <a:latin typeface="Gill Sans"/>
                <a:ea typeface="Calibri" panose="020F0502020204030204" pitchFamily="34" charset="0"/>
                <a:cs typeface="Calibri" panose="020F0502020204030204" pitchFamily="34" charset="0"/>
                <a:sym typeface="Arial"/>
              </a:rPr>
              <a:t>Conclusion</a:t>
            </a:r>
            <a:r>
              <a:rPr lang="en" sz="1200" b="0" i="0" u="none" strike="noStrike" cap="none" dirty="0">
                <a:solidFill>
                  <a:schemeClr val="dk1"/>
                </a:solidFill>
                <a:latin typeface="Gill Sans"/>
                <a:ea typeface="Calibri" panose="020F0502020204030204" pitchFamily="34" charset="0"/>
                <a:cs typeface="Calibri" panose="020F0502020204030204" pitchFamily="34" charset="0"/>
                <a:sym typeface="Arial"/>
              </a:rPr>
              <a:t> – </a:t>
            </a:r>
            <a:r>
              <a:rPr lang="en-US" sz="1200" b="0" i="0" u="none" strike="noStrike" cap="none" dirty="0">
                <a:solidFill>
                  <a:schemeClr val="dk1"/>
                </a:solidFill>
                <a:latin typeface="Gill Sans"/>
                <a:ea typeface="Calibri" panose="020F0502020204030204" pitchFamily="34" charset="0"/>
                <a:cs typeface="Calibri" panose="020F0502020204030204" pitchFamily="34" charset="0"/>
                <a:sym typeface="Arial"/>
              </a:rPr>
              <a:t>Tool management is often an afterthought, and tends to be managed as such, whereas improving these processes can meaningfully impact various areas of railroad Mechanical operations. </a:t>
            </a:r>
            <a:endParaRPr sz="1200" dirty="0">
              <a:latin typeface="Gill Sans"/>
              <a:ea typeface="Calibri" panose="020F0502020204030204" pitchFamily="34" charset="0"/>
              <a:cs typeface="Calibri" panose="020F0502020204030204" pitchFamily="34" charset="0"/>
            </a:endParaRPr>
          </a:p>
          <a:p>
            <a:pPr marL="0" lvl="0" indent="0">
              <a:lnSpc>
                <a:spcPct val="130000"/>
              </a:lnSpc>
              <a:spcBef>
                <a:spcPts val="0"/>
              </a:spcBef>
              <a:buSzPts val="1300"/>
              <a:buNone/>
            </a:pPr>
            <a:endParaRPr lang="en" sz="1200" b="1" i="0" u="none" strike="noStrike" cap="none" dirty="0">
              <a:solidFill>
                <a:schemeClr val="dk1"/>
              </a:solidFill>
              <a:latin typeface="Gill Sans"/>
              <a:ea typeface="Calibri" panose="020F0502020204030204" pitchFamily="34" charset="0"/>
              <a:cs typeface="Calibri" panose="020F0502020204030204" pitchFamily="34" charset="0"/>
              <a:sym typeface="Arial"/>
            </a:endParaRPr>
          </a:p>
          <a:p>
            <a:pPr marL="0" lvl="0" indent="0">
              <a:lnSpc>
                <a:spcPct val="130000"/>
              </a:lnSpc>
              <a:spcBef>
                <a:spcPts val="600"/>
              </a:spcBef>
              <a:buSzPts val="1300"/>
              <a:buNone/>
            </a:pPr>
            <a:r>
              <a:rPr lang="en" sz="1200" b="1" i="0" u="none" strike="noStrike" cap="none" dirty="0">
                <a:solidFill>
                  <a:schemeClr val="dk1"/>
                </a:solidFill>
                <a:latin typeface="Gill Sans"/>
                <a:ea typeface="Calibri" panose="020F0502020204030204" pitchFamily="34" charset="0"/>
                <a:cs typeface="Calibri" panose="020F0502020204030204" pitchFamily="34" charset="0"/>
                <a:sym typeface="Arial"/>
              </a:rPr>
              <a:t>Recommendation</a:t>
            </a:r>
            <a:r>
              <a:rPr lang="en" sz="1200" b="0" i="0" u="none" strike="noStrike" cap="none" dirty="0">
                <a:solidFill>
                  <a:schemeClr val="dk1"/>
                </a:solidFill>
                <a:latin typeface="Gill Sans"/>
                <a:ea typeface="Calibri" panose="020F0502020204030204" pitchFamily="34" charset="0"/>
                <a:cs typeface="Calibri" panose="020F0502020204030204" pitchFamily="34" charset="0"/>
                <a:sym typeface="Arial"/>
              </a:rPr>
              <a:t> – </a:t>
            </a:r>
            <a:r>
              <a:rPr lang="en-US" sz="1200" b="0" i="0" u="none" strike="noStrike" cap="none" dirty="0">
                <a:solidFill>
                  <a:schemeClr val="dk1"/>
                </a:solidFill>
                <a:latin typeface="Gill Sans"/>
                <a:ea typeface="Calibri" panose="020F0502020204030204" pitchFamily="34" charset="0"/>
                <a:cs typeface="Calibri" panose="020F0502020204030204" pitchFamily="34" charset="0"/>
                <a:sym typeface="Arial"/>
              </a:rPr>
              <a:t>It is recommended that railroad Mechanical operations departments utilize defined best practices in the management of tools and related functions in order to drive improvements to operational metrics, employee safety, and cost control. </a:t>
            </a:r>
            <a:endParaRPr sz="1200" b="0" i="0" u="none" strike="noStrike" cap="none" dirty="0">
              <a:solidFill>
                <a:schemeClr val="dk1"/>
              </a:solidFill>
              <a:latin typeface="Gill Sans"/>
              <a:ea typeface="Calibri" panose="020F0502020204030204" pitchFamily="34" charset="0"/>
              <a:cs typeface="Calibri" panose="020F0502020204030204" pitchFamily="34" charset="0"/>
              <a:sym typeface="Arial"/>
            </a:endParaRPr>
          </a:p>
        </p:txBody>
      </p:sp>
      <p:sp>
        <p:nvSpPr>
          <p:cNvPr id="126" name="Shape 126"/>
          <p:cNvSpPr txBox="1"/>
          <p:nvPr/>
        </p:nvSpPr>
        <p:spPr>
          <a:xfrm>
            <a:off x="6243900" y="4207793"/>
            <a:ext cx="3590400" cy="381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000" kern="1200" dirty="0">
                <a:solidFill>
                  <a:schemeClr val="tx1"/>
                </a:solidFill>
                <a:latin typeface="Gill Sans"/>
                <a:ea typeface="+mn-ea"/>
                <a:cs typeface="+mn-cs"/>
              </a:rPr>
              <a:t>Jeremy Hazelett and Jason Mann</a:t>
            </a:r>
            <a:br>
              <a:rPr lang="en-US" sz="1000" dirty="0">
                <a:solidFill>
                  <a:schemeClr val="tx1"/>
                </a:solidFill>
                <a:latin typeface="Gill Sans"/>
              </a:rPr>
            </a:br>
            <a:endParaRPr sz="1000" dirty="0">
              <a:solidFill>
                <a:schemeClr val="tx1"/>
              </a:solidFill>
              <a:latin typeface="Gill Sans"/>
            </a:endParaRPr>
          </a:p>
        </p:txBody>
      </p:sp>
      <p:pic>
        <p:nvPicPr>
          <p:cNvPr id="7" name="Picture 6" descr="A black background with a black square&#10;&#10;Description automatically generated with medium confidence">
            <a:extLst>
              <a:ext uri="{FF2B5EF4-FFF2-40B4-BE49-F238E27FC236}">
                <a16:creationId xmlns:a16="http://schemas.microsoft.com/office/drawing/2014/main" id="{144F1515-C52C-2DA9-C7D5-E1C8CDA780F9}"/>
              </a:ext>
            </a:extLst>
          </p:cNvPr>
          <p:cNvPicPr>
            <a:picLocks noChangeAspect="1"/>
          </p:cNvPicPr>
          <p:nvPr/>
        </p:nvPicPr>
        <p:blipFill>
          <a:blip r:embed="rId4"/>
          <a:stretch>
            <a:fillRect/>
          </a:stretch>
        </p:blipFill>
        <p:spPr>
          <a:xfrm>
            <a:off x="7357297" y="4824655"/>
            <a:ext cx="1714500" cy="228600"/>
          </a:xfrm>
          <a:prstGeom prst="rect">
            <a:avLst/>
          </a:prstGeom>
        </p:spPr>
      </p:pic>
      <p:pic>
        <p:nvPicPr>
          <p:cNvPr id="1026" name="Picture 2">
            <a:extLst>
              <a:ext uri="{FF2B5EF4-FFF2-40B4-BE49-F238E27FC236}">
                <a16:creationId xmlns:a16="http://schemas.microsoft.com/office/drawing/2014/main" id="{436D954B-001F-EDBB-022C-CD04305ADC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4474307"/>
            <a:ext cx="685800" cy="328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A573494F-83FF-C7F3-DD7B-867F431DF3F0}"/>
              </a:ext>
            </a:extLst>
          </p:cNvPr>
          <p:cNvSpPr txBox="1"/>
          <p:nvPr/>
        </p:nvSpPr>
        <p:spPr>
          <a:xfrm>
            <a:off x="2186820" y="4588793"/>
            <a:ext cx="4917688" cy="307777"/>
          </a:xfrm>
          <a:prstGeom prst="rect">
            <a:avLst/>
          </a:prstGeom>
          <a:noFill/>
        </p:spPr>
        <p:txBody>
          <a:bodyPr wrap="square">
            <a:spAutoFit/>
          </a:bodyPr>
          <a:lstStyle/>
          <a:p>
            <a:pPr marL="0" lvl="0" indent="0" algn="ctr" rtl="0">
              <a:spcBef>
                <a:spcPts val="0"/>
              </a:spcBef>
              <a:spcAft>
                <a:spcPts val="0"/>
              </a:spcAft>
              <a:buNone/>
            </a:pPr>
            <a:r>
              <a:rPr lang="en-US" sz="1400" dirty="0"/>
              <a:t>Facilities, Materials &amp; Support Committee 2025</a:t>
            </a:r>
          </a:p>
        </p:txBody>
      </p:sp>
    </p:spTree>
    <p:extLst>
      <p:ext uri="{BB962C8B-B14F-4D97-AF65-F5344CB8AC3E}">
        <p14:creationId xmlns:p14="http://schemas.microsoft.com/office/powerpoint/2010/main" val="1420175761"/>
      </p:ext>
    </p:extLst>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0" y="143095"/>
            <a:ext cx="9144000" cy="646800"/>
          </a:xfrm>
          <a:prstGeom prst="rect">
            <a:avLst/>
          </a:prstGeom>
          <a:noFill/>
          <a:ln>
            <a:noFill/>
          </a:ln>
        </p:spPr>
        <p:txBody>
          <a:bodyPr spcFirstLastPara="1" wrap="square" lIns="91425" tIns="45700" rIns="91425" bIns="45700" anchor="ctr" anchorCtr="0">
            <a:noAutofit/>
          </a:bodyPr>
          <a:lstStyle/>
          <a:p>
            <a:pPr lvl="0" algn="ctr"/>
            <a:r>
              <a:rPr lang="en-US" b="1" i="0" u="none" strike="noStrike" cap="none" dirty="0">
                <a:solidFill>
                  <a:schemeClr val="tx1"/>
                </a:solidFill>
                <a:latin typeface="Arial"/>
                <a:ea typeface="Arial"/>
                <a:cs typeface="Arial"/>
                <a:sym typeface="Arial"/>
              </a:rPr>
              <a:t>Remanufacturing in the Rail Industry </a:t>
            </a:r>
            <a:endParaRPr b="0" i="0" u="none" strike="noStrike" cap="none" dirty="0">
              <a:solidFill>
                <a:schemeClr val="tx1"/>
              </a:solidFill>
              <a:sym typeface="Arial"/>
            </a:endParaRPr>
          </a:p>
        </p:txBody>
      </p:sp>
      <p:sp>
        <p:nvSpPr>
          <p:cNvPr id="123" name="Shape 123"/>
          <p:cNvSpPr txBox="1">
            <a:spLocks noGrp="1"/>
          </p:cNvSpPr>
          <p:nvPr>
            <p:ph type="sldNum" idx="12"/>
          </p:nvPr>
        </p:nvSpPr>
        <p:spPr>
          <a:xfrm>
            <a:off x="6096000" y="3586420"/>
            <a:ext cx="2653588" cy="44034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000"/>
              <a:buFont typeface="Noto Sans Symbols"/>
              <a:buNone/>
            </a:pPr>
            <a:r>
              <a:rPr lang="en-US" dirty="0"/>
              <a:t>Brandon Teal </a:t>
            </a:r>
          </a:p>
          <a:p>
            <a:pPr marL="0" marR="0" lvl="0" indent="0" algn="ctr" rtl="0">
              <a:spcBef>
                <a:spcPts val="0"/>
              </a:spcBef>
              <a:spcAft>
                <a:spcPts val="0"/>
              </a:spcAft>
              <a:buClr>
                <a:schemeClr val="dk1"/>
              </a:buClr>
              <a:buSzPts val="1000"/>
              <a:buFont typeface="Noto Sans Symbols"/>
              <a:buNone/>
            </a:pPr>
            <a:r>
              <a:rPr lang="en-US" dirty="0"/>
              <a:t>Director Railway Machine Systems</a:t>
            </a:r>
          </a:p>
        </p:txBody>
      </p:sp>
      <p:pic>
        <p:nvPicPr>
          <p:cNvPr id="124" name="Shape 124"/>
          <p:cNvPicPr preferRelativeResize="0"/>
          <p:nvPr/>
        </p:nvPicPr>
        <p:blipFill rotWithShape="1">
          <a:blip r:embed="rId3">
            <a:alphaModFix/>
          </a:blip>
          <a:srcRect/>
          <a:stretch/>
        </p:blipFill>
        <p:spPr>
          <a:xfrm>
            <a:off x="304800" y="4171950"/>
            <a:ext cx="2347815" cy="607292"/>
          </a:xfrm>
          <a:prstGeom prst="rect">
            <a:avLst/>
          </a:prstGeom>
          <a:noFill/>
          <a:ln>
            <a:noFill/>
          </a:ln>
        </p:spPr>
      </p:pic>
      <p:sp>
        <p:nvSpPr>
          <p:cNvPr id="125" name="Shape 125"/>
          <p:cNvSpPr txBox="1">
            <a:spLocks noGrp="1"/>
          </p:cNvSpPr>
          <p:nvPr>
            <p:ph type="body" idx="1"/>
          </p:nvPr>
        </p:nvSpPr>
        <p:spPr>
          <a:xfrm>
            <a:off x="195523" y="779630"/>
            <a:ext cx="8534400" cy="2804357"/>
          </a:xfrm>
          <a:prstGeom prst="rect">
            <a:avLst/>
          </a:prstGeom>
          <a:noFill/>
          <a:ln>
            <a:noFill/>
          </a:ln>
        </p:spPr>
        <p:txBody>
          <a:bodyPr spcFirstLastPara="1" wrap="square" lIns="91425" tIns="45700" rIns="91425" bIns="45700" anchor="t" anchorCtr="0">
            <a:normAutofit fontScale="85000" lnSpcReduction="10000"/>
          </a:bodyPr>
          <a:lstStyle/>
          <a:p>
            <a:pPr marL="0" lvl="0" indent="0">
              <a:lnSpc>
                <a:spcPct val="130000"/>
              </a:lnSpc>
              <a:spcBef>
                <a:spcPts val="600"/>
              </a:spcBef>
              <a:buSzPts val="975"/>
              <a:buNone/>
            </a:pPr>
            <a:r>
              <a:rPr lang="en" sz="1200" b="1" i="0" u="none" strike="noStrike" cap="none" dirty="0">
                <a:solidFill>
                  <a:schemeClr val="dk1"/>
                </a:solidFill>
                <a:latin typeface="Arial"/>
                <a:ea typeface="Arial"/>
                <a:cs typeface="Arial"/>
                <a:sym typeface="Arial"/>
              </a:rPr>
              <a:t>Abstract</a:t>
            </a:r>
            <a:r>
              <a:rPr lang="en" sz="1200" b="0" i="0" u="none" strike="noStrike" cap="none" dirty="0">
                <a:solidFill>
                  <a:schemeClr val="dk1"/>
                </a:solidFill>
                <a:latin typeface="Arial"/>
                <a:ea typeface="Arial"/>
                <a:cs typeface="Arial"/>
                <a:sym typeface="Arial"/>
              </a:rPr>
              <a:t> – </a:t>
            </a:r>
            <a:r>
              <a:rPr lang="en-US" sz="1200" b="0" i="0" u="none" strike="noStrike" cap="none" dirty="0">
                <a:solidFill>
                  <a:schemeClr val="dk1"/>
                </a:solidFill>
                <a:latin typeface="Arial"/>
                <a:ea typeface="Arial"/>
                <a:cs typeface="Arial"/>
                <a:sym typeface="Arial"/>
              </a:rPr>
              <a:t>The LMOA Facilities, Material and Support Committee will </a:t>
            </a:r>
            <a:r>
              <a:rPr lang="en-US" sz="1200" dirty="0"/>
              <a:t>describe the critical role that remanufacturing plays in today’s railway industry and the processes that are required to adequately meet demand.</a:t>
            </a:r>
            <a:endParaRPr lang="en-US" sz="1200" b="0" i="0" u="none" strike="noStrike" cap="none" dirty="0">
              <a:solidFill>
                <a:schemeClr val="dk1"/>
              </a:solidFill>
              <a:latin typeface="Arial"/>
              <a:ea typeface="Arial"/>
              <a:cs typeface="Arial"/>
              <a:sym typeface="Arial"/>
            </a:endParaRPr>
          </a:p>
          <a:p>
            <a:pPr marL="0" lvl="0" indent="0">
              <a:lnSpc>
                <a:spcPct val="130000"/>
              </a:lnSpc>
              <a:spcBef>
                <a:spcPts val="600"/>
              </a:spcBef>
              <a:buSzPts val="975"/>
              <a:buNone/>
            </a:pPr>
            <a:r>
              <a:rPr lang="en" sz="1200" b="1" i="0" u="none" strike="noStrike" cap="none" dirty="0">
                <a:solidFill>
                  <a:schemeClr val="dk1"/>
                </a:solidFill>
                <a:sym typeface="Arial"/>
              </a:rPr>
              <a:t>Background</a:t>
            </a:r>
            <a:r>
              <a:rPr lang="en" sz="1200" b="0" i="0" u="none" strike="noStrike" cap="none" dirty="0">
                <a:solidFill>
                  <a:schemeClr val="dk1"/>
                </a:solidFill>
                <a:sym typeface="Arial"/>
              </a:rPr>
              <a:t> – </a:t>
            </a:r>
            <a:r>
              <a:rPr lang="en-US" sz="1200" b="0" i="0" u="none" strike="noStrike" cap="none" dirty="0">
                <a:solidFill>
                  <a:schemeClr val="dk1"/>
                </a:solidFill>
                <a:sym typeface="Arial"/>
              </a:rPr>
              <a:t>The paper will cover the following areas:</a:t>
            </a:r>
          </a:p>
          <a:p>
            <a:pPr marL="171450" indent="-171450">
              <a:lnSpc>
                <a:spcPct val="130000"/>
              </a:lnSpc>
              <a:spcBef>
                <a:spcPts val="600"/>
              </a:spcBef>
              <a:buSzPts val="975"/>
            </a:pPr>
            <a:r>
              <a:rPr lang="en-US" sz="1200" dirty="0"/>
              <a:t>What is remanufacturing and what role does it have in the rail industry today?</a:t>
            </a:r>
          </a:p>
          <a:p>
            <a:pPr marL="171450" indent="-171450">
              <a:lnSpc>
                <a:spcPct val="130000"/>
              </a:lnSpc>
              <a:spcBef>
                <a:spcPts val="600"/>
              </a:spcBef>
              <a:buSzPts val="975"/>
            </a:pPr>
            <a:r>
              <a:rPr lang="en-US" sz="1200" dirty="0"/>
              <a:t>Importance of remanufacturing support for locomotives and equipment.</a:t>
            </a:r>
          </a:p>
          <a:p>
            <a:pPr marL="171450" indent="-171450">
              <a:lnSpc>
                <a:spcPct val="130000"/>
              </a:lnSpc>
              <a:spcBef>
                <a:spcPts val="600"/>
              </a:spcBef>
              <a:buSzPts val="975"/>
            </a:pPr>
            <a:r>
              <a:rPr lang="en-US" sz="1200" dirty="0"/>
              <a:t>Review remanufacturing best practices.</a:t>
            </a:r>
          </a:p>
          <a:p>
            <a:pPr marL="171450" indent="-171450">
              <a:lnSpc>
                <a:spcPct val="130000"/>
              </a:lnSpc>
              <a:spcBef>
                <a:spcPts val="600"/>
              </a:spcBef>
              <a:buSzPts val="975"/>
            </a:pPr>
            <a:r>
              <a:rPr lang="en-US" sz="1200" dirty="0"/>
              <a:t>Core availability. </a:t>
            </a:r>
          </a:p>
          <a:p>
            <a:pPr marL="171450" indent="-171450">
              <a:lnSpc>
                <a:spcPct val="130000"/>
              </a:lnSpc>
              <a:spcBef>
                <a:spcPts val="600"/>
              </a:spcBef>
              <a:buSzPts val="975"/>
            </a:pPr>
            <a:r>
              <a:rPr lang="en-US" sz="1200" dirty="0"/>
              <a:t>Long term sustainability of remanufactured locomotives.</a:t>
            </a:r>
          </a:p>
          <a:p>
            <a:pPr marL="0" marR="0" lvl="0" indent="0" algn="l" rtl="0">
              <a:lnSpc>
                <a:spcPct val="130000"/>
              </a:lnSpc>
              <a:spcBef>
                <a:spcPts val="600"/>
              </a:spcBef>
              <a:spcAft>
                <a:spcPts val="0"/>
              </a:spcAft>
              <a:buClr>
                <a:schemeClr val="dk1"/>
              </a:buClr>
              <a:buSzPts val="1300"/>
              <a:buFont typeface="Arial"/>
              <a:buNone/>
            </a:pPr>
            <a:r>
              <a:rPr lang="en" sz="1200" b="1" i="0" u="none" strike="noStrike" cap="none" dirty="0">
                <a:solidFill>
                  <a:schemeClr val="dk1"/>
                </a:solidFill>
                <a:sym typeface="Arial"/>
              </a:rPr>
              <a:t>Conclusion</a:t>
            </a:r>
            <a:r>
              <a:rPr lang="en" sz="1200" b="0" i="0" u="none" strike="noStrike" cap="none" dirty="0">
                <a:solidFill>
                  <a:schemeClr val="dk1"/>
                </a:solidFill>
                <a:sym typeface="Arial"/>
              </a:rPr>
              <a:t> – Remanufacturing plays a critical role in the rail industry. </a:t>
            </a:r>
            <a:endParaRPr sz="1200" dirty="0"/>
          </a:p>
          <a:p>
            <a:pPr marL="0" lvl="0" indent="0">
              <a:lnSpc>
                <a:spcPct val="130000"/>
              </a:lnSpc>
              <a:spcBef>
                <a:spcPts val="600"/>
              </a:spcBef>
              <a:buSzPts val="1300"/>
              <a:buNone/>
            </a:pPr>
            <a:r>
              <a:rPr lang="en" sz="1200" b="1" i="0" u="none" strike="noStrike" cap="none" dirty="0">
                <a:solidFill>
                  <a:schemeClr val="dk1"/>
                </a:solidFill>
                <a:latin typeface="Arial"/>
                <a:ea typeface="Arial"/>
                <a:cs typeface="Arial"/>
                <a:sym typeface="Arial"/>
              </a:rPr>
              <a:t>Recommendation</a:t>
            </a:r>
            <a:r>
              <a:rPr lang="en" sz="1200" b="0" i="0" u="none" strike="noStrike" cap="none" dirty="0">
                <a:solidFill>
                  <a:schemeClr val="dk1"/>
                </a:solidFill>
                <a:latin typeface="Arial"/>
                <a:ea typeface="Arial"/>
                <a:cs typeface="Arial"/>
                <a:sym typeface="Arial"/>
              </a:rPr>
              <a:t> – </a:t>
            </a:r>
            <a:r>
              <a:rPr lang="en-US" sz="1200" b="0" i="0" u="none" strike="noStrike" cap="none" dirty="0">
                <a:solidFill>
                  <a:schemeClr val="dk1"/>
                </a:solidFill>
                <a:latin typeface="Arial"/>
                <a:ea typeface="Arial"/>
                <a:cs typeface="Arial"/>
                <a:sym typeface="Arial"/>
              </a:rPr>
              <a:t> Remanufacturing processes will continue to adapt and evolve. </a:t>
            </a:r>
            <a:r>
              <a:rPr lang="en-US" sz="1200" dirty="0"/>
              <a:t>The railroads will continue to rely heavily on themselves and the suppliers to develop creative solutions to remanufacture equipment.</a:t>
            </a:r>
            <a:endParaRPr sz="1300" b="0" i="0" u="none" strike="noStrike" cap="none" dirty="0">
              <a:solidFill>
                <a:schemeClr val="dk1"/>
              </a:solidFill>
              <a:latin typeface="Arial"/>
              <a:ea typeface="Arial"/>
              <a:cs typeface="Arial"/>
              <a:sym typeface="Arial"/>
            </a:endParaRPr>
          </a:p>
        </p:txBody>
      </p:sp>
      <p:sp>
        <p:nvSpPr>
          <p:cNvPr id="2" name="Rectangle 2">
            <a:extLst>
              <a:ext uri="{FF2B5EF4-FFF2-40B4-BE49-F238E27FC236}">
                <a16:creationId xmlns:a16="http://schemas.microsoft.com/office/drawing/2014/main" id="{0645F9F1-879A-499D-AE0E-F7B93CE1C153}"/>
              </a:ext>
            </a:extLst>
          </p:cNvPr>
          <p:cNvSpPr>
            <a:spLocks noChangeArrowheads="1"/>
          </p:cNvSpPr>
          <p:nvPr/>
        </p:nvSpPr>
        <p:spPr bwMode="auto">
          <a:xfrm>
            <a:off x="6172200" y="4293465"/>
            <a:ext cx="358858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pic>
        <p:nvPicPr>
          <p:cNvPr id="4" name="Picture 3">
            <a:extLst>
              <a:ext uri="{FF2B5EF4-FFF2-40B4-BE49-F238E27FC236}">
                <a16:creationId xmlns:a16="http://schemas.microsoft.com/office/drawing/2014/main" id="{D47A045E-3B0F-50D7-06D3-EE16B8976183}"/>
              </a:ext>
            </a:extLst>
          </p:cNvPr>
          <p:cNvPicPr>
            <a:picLocks noChangeAspect="1"/>
          </p:cNvPicPr>
          <p:nvPr/>
        </p:nvPicPr>
        <p:blipFill>
          <a:blip r:embed="rId4"/>
          <a:stretch>
            <a:fillRect/>
          </a:stretch>
        </p:blipFill>
        <p:spPr>
          <a:xfrm>
            <a:off x="7033785" y="3996734"/>
            <a:ext cx="932709" cy="1051928"/>
          </a:xfrm>
          <a:prstGeom prst="rect">
            <a:avLst/>
          </a:prstGeom>
        </p:spPr>
      </p:pic>
      <p:sp>
        <p:nvSpPr>
          <p:cNvPr id="5" name="TextBox 4">
            <a:extLst>
              <a:ext uri="{FF2B5EF4-FFF2-40B4-BE49-F238E27FC236}">
                <a16:creationId xmlns:a16="http://schemas.microsoft.com/office/drawing/2014/main" id="{453C9783-31F0-A065-7705-0EBDB43ED779}"/>
              </a:ext>
            </a:extLst>
          </p:cNvPr>
          <p:cNvSpPr txBox="1"/>
          <p:nvPr/>
        </p:nvSpPr>
        <p:spPr>
          <a:xfrm>
            <a:off x="2286000" y="4625353"/>
            <a:ext cx="4880516" cy="307777"/>
          </a:xfrm>
          <a:prstGeom prst="rect">
            <a:avLst/>
          </a:prstGeom>
          <a:noFill/>
        </p:spPr>
        <p:txBody>
          <a:bodyPr wrap="square">
            <a:spAutoFit/>
          </a:bodyPr>
          <a:lstStyle/>
          <a:p>
            <a:pPr marL="0" lvl="0" indent="0" algn="ctr" rtl="0">
              <a:spcBef>
                <a:spcPts val="0"/>
              </a:spcBef>
              <a:spcAft>
                <a:spcPts val="0"/>
              </a:spcAft>
              <a:buNone/>
            </a:pPr>
            <a:r>
              <a:rPr lang="en-US" sz="1400" dirty="0"/>
              <a:t>Facilities, Materials &amp; Support Committee 2025</a:t>
            </a:r>
          </a:p>
        </p:txBody>
      </p:sp>
    </p:spTree>
    <p:extLst>
      <p:ext uri="{BB962C8B-B14F-4D97-AF65-F5344CB8AC3E}">
        <p14:creationId xmlns:p14="http://schemas.microsoft.com/office/powerpoint/2010/main" val="6191766"/>
      </p:ext>
    </p:extLst>
  </p:cSld>
  <p:clrMapOvr>
    <a:masterClrMapping/>
  </p:clrMapOvr>
  <p:transition spd="med">
    <p:fade thruBlk="1"/>
  </p:transition>
</p:sld>
</file>

<file path=ppt/theme/theme1.xml><?xml version="1.0" encoding="utf-8"?>
<a:theme xmlns:a="http://schemas.openxmlformats.org/drawingml/2006/main" name="Innospec Fuel Specialties print master 1">
  <a:themeElements>
    <a:clrScheme name="Innospec Fuel Specialties print master 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d Sem 2017">
  <a:themeElements>
    <a:clrScheme name="Additives">
      <a:dk1>
        <a:srgbClr val="37424A"/>
      </a:dk1>
      <a:lt1>
        <a:sysClr val="window" lastClr="FFFFFF"/>
      </a:lt1>
      <a:dk2>
        <a:srgbClr val="002774"/>
      </a:dk2>
      <a:lt2>
        <a:srgbClr val="00A1DE"/>
      </a:lt2>
      <a:accent1>
        <a:srgbClr val="1E9D8B"/>
      </a:accent1>
      <a:accent2>
        <a:srgbClr val="CED64B"/>
      </a:accent2>
      <a:accent3>
        <a:srgbClr val="FF6D22"/>
      </a:accent3>
      <a:accent4>
        <a:srgbClr val="6A1A41"/>
      </a:accent4>
      <a:accent5>
        <a:srgbClr val="4BACC6"/>
      </a:accent5>
      <a:accent6>
        <a:srgbClr val="A5ACAF"/>
      </a:accent6>
      <a:hlink>
        <a:srgbClr val="00A1DE"/>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1067</TotalTime>
  <Words>538</Words>
  <Application>Microsoft Office PowerPoint</Application>
  <PresentationFormat>On-screen Show (16:9)</PresentationFormat>
  <Paragraphs>55</Paragraphs>
  <Slides>3</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Gill Sans</vt:lpstr>
      <vt:lpstr>Noto Sans Symbols</vt:lpstr>
      <vt:lpstr>Innospec Fuel Specialties print master 1</vt:lpstr>
      <vt:lpstr>Add Sem 2017</vt:lpstr>
      <vt:lpstr>Facilities, Materials &amp; Support Committee 2025 </vt:lpstr>
      <vt:lpstr>Best Practices in Tool Management</vt:lpstr>
      <vt:lpstr>Remanufacturing in the Rail Industry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LMOA Executive Summaries and 2018 Joint Meeting</dc:title>
  <dc:creator>Steve Fritz</dc:creator>
  <cp:lastModifiedBy>Tim Bernat</cp:lastModifiedBy>
  <cp:revision>66</cp:revision>
  <dcterms:modified xsi:type="dcterms:W3CDTF">2025-01-22T22:23:48Z</dcterms:modified>
</cp:coreProperties>
</file>