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4" r:id="rId3"/>
    <p:sldId id="266" r:id="rId4"/>
    <p:sldId id="267" r:id="rId5"/>
    <p:sldId id="268" r:id="rId6"/>
    <p:sldId id="270" r:id="rId7"/>
    <p:sldId id="271" r:id="rId8"/>
    <p:sldId id="269" r:id="rId9"/>
    <p:sldId id="265"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175B6-54F1-4538-9B48-8654CE2E93BE}" v="23" dt="2025-09-11T20:19:02.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979" autoAdjust="0"/>
  </p:normalViewPr>
  <p:slideViewPr>
    <p:cSldViewPr snapToGrid="0">
      <p:cViewPr>
        <p:scale>
          <a:sx n="55" d="100"/>
          <a:sy n="55" d="100"/>
        </p:scale>
        <p:origin x="109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2BED2-4D21-4C87-9023-B93B69AA725E}"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15E2E-57FC-4DC5-A9EE-796AF7DFABF3}" type="slidenum">
              <a:rPr lang="en-US" smtClean="0"/>
              <a:t>‹#›</a:t>
            </a:fld>
            <a:endParaRPr lang="en-US"/>
          </a:p>
        </p:txBody>
      </p:sp>
    </p:spTree>
    <p:extLst>
      <p:ext uri="{BB962C8B-B14F-4D97-AF65-F5344CB8AC3E}">
        <p14:creationId xmlns:p14="http://schemas.microsoft.com/office/powerpoint/2010/main" val="71800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15E2E-57FC-4DC5-A9EE-796AF7DFABF3}" type="slidenum">
              <a:rPr lang="en-US" smtClean="0"/>
              <a:t>1</a:t>
            </a:fld>
            <a:endParaRPr lang="en-US"/>
          </a:p>
        </p:txBody>
      </p:sp>
    </p:spTree>
    <p:extLst>
      <p:ext uri="{BB962C8B-B14F-4D97-AF65-F5344CB8AC3E}">
        <p14:creationId xmlns:p14="http://schemas.microsoft.com/office/powerpoint/2010/main" val="386730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August Jonah Higginbotham joint LMOA Electrical.   He brings value from past experiences with both UP and Wabtec Motive Power.  Currently, Jonah is the territory manager for L&amp;S Electric.</a:t>
            </a:r>
          </a:p>
        </p:txBody>
      </p:sp>
      <p:sp>
        <p:nvSpPr>
          <p:cNvPr id="4" name="Slide Number Placeholder 3"/>
          <p:cNvSpPr>
            <a:spLocks noGrp="1"/>
          </p:cNvSpPr>
          <p:nvPr>
            <p:ph type="sldNum" sz="quarter" idx="5"/>
          </p:nvPr>
        </p:nvSpPr>
        <p:spPr/>
        <p:txBody>
          <a:bodyPr/>
          <a:lstStyle/>
          <a:p>
            <a:fld id="{18515E2E-57FC-4DC5-A9EE-796AF7DFABF3}" type="slidenum">
              <a:rPr lang="en-US" smtClean="0"/>
              <a:t>2</a:t>
            </a:fld>
            <a:endParaRPr lang="en-US"/>
          </a:p>
        </p:txBody>
      </p:sp>
    </p:spTree>
    <p:extLst>
      <p:ext uri="{BB962C8B-B14F-4D97-AF65-F5344CB8AC3E}">
        <p14:creationId xmlns:p14="http://schemas.microsoft.com/office/powerpoint/2010/main" val="46542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A6E05-D4E6-66D9-A1B6-43E25CC98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A3B38-D586-8BE9-D852-B45F9279A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3BD557-AFCE-CC94-D927-EFB81B2BDFE9}"/>
              </a:ext>
            </a:extLst>
          </p:cNvPr>
          <p:cNvSpPr>
            <a:spLocks noGrp="1"/>
          </p:cNvSpPr>
          <p:nvPr>
            <p:ph type="body" idx="1"/>
          </p:nvPr>
        </p:nvSpPr>
        <p:spPr/>
        <p:txBody>
          <a:bodyPr/>
          <a:lstStyle/>
          <a:p>
            <a:r>
              <a:rPr lang="en-US" dirty="0"/>
              <a:t>Cattron is located in Warren Ohio and produces loco controls</a:t>
            </a:r>
          </a:p>
          <a:p>
            <a:r>
              <a:rPr lang="en-US" dirty="0"/>
              <a:t>Jeremy Jovenall was our MVP last time.</a:t>
            </a:r>
          </a:p>
        </p:txBody>
      </p:sp>
      <p:sp>
        <p:nvSpPr>
          <p:cNvPr id="4" name="Slide Number Placeholder 3">
            <a:extLst>
              <a:ext uri="{FF2B5EF4-FFF2-40B4-BE49-F238E27FC236}">
                <a16:creationId xmlns:a16="http://schemas.microsoft.com/office/drawing/2014/main" id="{E93180F0-E12A-DFE1-B4AF-A7698724B2E9}"/>
              </a:ext>
            </a:extLst>
          </p:cNvPr>
          <p:cNvSpPr>
            <a:spLocks noGrp="1"/>
          </p:cNvSpPr>
          <p:nvPr>
            <p:ph type="sldNum" sz="quarter" idx="5"/>
          </p:nvPr>
        </p:nvSpPr>
        <p:spPr/>
        <p:txBody>
          <a:bodyPr/>
          <a:lstStyle/>
          <a:p>
            <a:fld id="{18515E2E-57FC-4DC5-A9EE-796AF7DFABF3}" type="slidenum">
              <a:rPr lang="en-US" smtClean="0"/>
              <a:t>3</a:t>
            </a:fld>
            <a:endParaRPr lang="en-US"/>
          </a:p>
        </p:txBody>
      </p:sp>
    </p:spTree>
    <p:extLst>
      <p:ext uri="{BB962C8B-B14F-4D97-AF65-F5344CB8AC3E}">
        <p14:creationId xmlns:p14="http://schemas.microsoft.com/office/powerpoint/2010/main" val="366120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EAF66-33A7-3308-09F9-D0D764B316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99630-18F7-B7A6-13C6-8E9FA9BB3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7BB2E-4355-6467-350F-75D10EDE28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76A1BD-1AF6-7EEF-0DBA-2A427EC04B11}"/>
              </a:ext>
            </a:extLst>
          </p:cNvPr>
          <p:cNvSpPr>
            <a:spLocks noGrp="1"/>
          </p:cNvSpPr>
          <p:nvPr>
            <p:ph type="sldNum" sz="quarter" idx="5"/>
          </p:nvPr>
        </p:nvSpPr>
        <p:spPr/>
        <p:txBody>
          <a:bodyPr/>
          <a:lstStyle/>
          <a:p>
            <a:fld id="{18515E2E-57FC-4DC5-A9EE-796AF7DFABF3}" type="slidenum">
              <a:rPr lang="en-US" smtClean="0"/>
              <a:t>4</a:t>
            </a:fld>
            <a:endParaRPr lang="en-US"/>
          </a:p>
        </p:txBody>
      </p:sp>
    </p:spTree>
    <p:extLst>
      <p:ext uri="{BB962C8B-B14F-4D97-AF65-F5344CB8AC3E}">
        <p14:creationId xmlns:p14="http://schemas.microsoft.com/office/powerpoint/2010/main" val="3459436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1B798-F090-6E58-9CC6-602E54D9E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8ADE9-C530-2CC5-6E4A-C21460926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76440-D4E9-A796-724B-23DCDDCDA7B0}"/>
              </a:ext>
            </a:extLst>
          </p:cNvPr>
          <p:cNvSpPr>
            <a:spLocks noGrp="1"/>
          </p:cNvSpPr>
          <p:nvPr>
            <p:ph type="body" idx="1"/>
          </p:nvPr>
        </p:nvSpPr>
        <p:spPr/>
        <p:txBody>
          <a:bodyPr/>
          <a:lstStyle/>
          <a:p>
            <a:r>
              <a:rPr lang="en-US" dirty="0"/>
              <a:t>Mike could not be here today so please keep him and his family in your prayers.    All 3 of these are first time authors.</a:t>
            </a:r>
          </a:p>
        </p:txBody>
      </p:sp>
      <p:sp>
        <p:nvSpPr>
          <p:cNvPr id="4" name="Slide Number Placeholder 3">
            <a:extLst>
              <a:ext uri="{FF2B5EF4-FFF2-40B4-BE49-F238E27FC236}">
                <a16:creationId xmlns:a16="http://schemas.microsoft.com/office/drawing/2014/main" id="{6A7ED1D0-47AD-749E-5692-7C4C1C4F9001}"/>
              </a:ext>
            </a:extLst>
          </p:cNvPr>
          <p:cNvSpPr>
            <a:spLocks noGrp="1"/>
          </p:cNvSpPr>
          <p:nvPr>
            <p:ph type="sldNum" sz="quarter" idx="5"/>
          </p:nvPr>
        </p:nvSpPr>
        <p:spPr/>
        <p:txBody>
          <a:bodyPr/>
          <a:lstStyle/>
          <a:p>
            <a:fld id="{18515E2E-57FC-4DC5-A9EE-796AF7DFABF3}" type="slidenum">
              <a:rPr lang="en-US" smtClean="0"/>
              <a:t>5</a:t>
            </a:fld>
            <a:endParaRPr lang="en-US"/>
          </a:p>
        </p:txBody>
      </p:sp>
    </p:spTree>
    <p:extLst>
      <p:ext uri="{BB962C8B-B14F-4D97-AF65-F5344CB8AC3E}">
        <p14:creationId xmlns:p14="http://schemas.microsoft.com/office/powerpoint/2010/main" val="261670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2E161-F53C-074B-DFAA-371722A11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9B301-5475-D2A8-43AF-3BBB72B1F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C6B20-7FC2-C0D9-A23C-705D37CFAB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608071-ECC9-2F68-75C4-D211E4282E35}"/>
              </a:ext>
            </a:extLst>
          </p:cNvPr>
          <p:cNvSpPr>
            <a:spLocks noGrp="1"/>
          </p:cNvSpPr>
          <p:nvPr>
            <p:ph type="sldNum" sz="quarter" idx="5"/>
          </p:nvPr>
        </p:nvSpPr>
        <p:spPr/>
        <p:txBody>
          <a:bodyPr/>
          <a:lstStyle/>
          <a:p>
            <a:fld id="{18515E2E-57FC-4DC5-A9EE-796AF7DFABF3}" type="slidenum">
              <a:rPr lang="en-US" smtClean="0"/>
              <a:t>10</a:t>
            </a:fld>
            <a:endParaRPr lang="en-US"/>
          </a:p>
        </p:txBody>
      </p:sp>
    </p:spTree>
    <p:extLst>
      <p:ext uri="{BB962C8B-B14F-4D97-AF65-F5344CB8AC3E}">
        <p14:creationId xmlns:p14="http://schemas.microsoft.com/office/powerpoint/2010/main" val="296716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6C66D7D-650B-5727-239A-3C281CD06651}"/>
              </a:ext>
            </a:extLst>
          </p:cNvPr>
          <p:cNvCxnSpPr/>
          <p:nvPr userDrawn="1"/>
        </p:nvCxnSpPr>
        <p:spPr>
          <a:xfrm>
            <a:off x="1638300" y="2723399"/>
            <a:ext cx="8867775"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A8A2C8DA-5D3B-AE2E-750A-D292D9E2C807}"/>
              </a:ext>
            </a:extLst>
          </p:cNvPr>
          <p:cNvSpPr>
            <a:spLocks noGrp="1"/>
          </p:cNvSpPr>
          <p:nvPr>
            <p:ph type="ctrTitle"/>
          </p:nvPr>
        </p:nvSpPr>
        <p:spPr>
          <a:xfrm>
            <a:off x="1948361" y="1137486"/>
            <a:ext cx="8731666" cy="1443788"/>
          </a:xfrm>
          <a:prstGeom prst="roundRect">
            <a:avLst>
              <a:gd name="adj" fmla="val 9486"/>
            </a:avLst>
          </a:prstGeom>
          <a:noFill/>
        </p:spPr>
        <p:txBody>
          <a:bodyPr anchor="ctr">
            <a:normAutofit/>
          </a:bodyPr>
          <a:lstStyle>
            <a:lvl1pPr algn="ctr">
              <a:defRPr sz="4800" b="1" i="1"/>
            </a:lvl1pPr>
          </a:lstStyle>
          <a:p>
            <a:r>
              <a:rPr lang="en-US" dirty="0"/>
              <a:t>Click to edit Master title style</a:t>
            </a:r>
          </a:p>
        </p:txBody>
      </p:sp>
      <p:sp>
        <p:nvSpPr>
          <p:cNvPr id="7" name="Text Placeholder 6">
            <a:extLst>
              <a:ext uri="{FF2B5EF4-FFF2-40B4-BE49-F238E27FC236}">
                <a16:creationId xmlns:a16="http://schemas.microsoft.com/office/drawing/2014/main" id="{70E9A821-AD3A-C2D0-BB63-9154D606B190}"/>
              </a:ext>
            </a:extLst>
          </p:cNvPr>
          <p:cNvSpPr>
            <a:spLocks noGrp="1"/>
          </p:cNvSpPr>
          <p:nvPr>
            <p:ph type="body" sz="quarter" idx="10"/>
          </p:nvPr>
        </p:nvSpPr>
        <p:spPr>
          <a:xfrm>
            <a:off x="3056013" y="4228888"/>
            <a:ext cx="4600074" cy="476165"/>
          </a:xfrm>
          <a:prstGeom prst="rect">
            <a:avLst/>
          </a:prstGeom>
        </p:spPr>
        <p:txBody>
          <a:bodyPr>
            <a:normAutofit/>
          </a:bodyPr>
          <a:lstStyle>
            <a:lvl1pPr marL="0" indent="0">
              <a:buNone/>
              <a:defRPr sz="2400"/>
            </a:lvl1pPr>
          </a:lstStyle>
          <a:p>
            <a:pPr lvl="0"/>
            <a:r>
              <a:rPr lang="en-US" dirty="0"/>
              <a:t>Click to edit Master text styles</a:t>
            </a:r>
          </a:p>
        </p:txBody>
      </p:sp>
      <p:sp>
        <p:nvSpPr>
          <p:cNvPr id="8" name="Text Placeholder 6">
            <a:extLst>
              <a:ext uri="{FF2B5EF4-FFF2-40B4-BE49-F238E27FC236}">
                <a16:creationId xmlns:a16="http://schemas.microsoft.com/office/drawing/2014/main" id="{78CD0375-5651-A657-FB81-DEE76D2AA19C}"/>
              </a:ext>
            </a:extLst>
          </p:cNvPr>
          <p:cNvSpPr>
            <a:spLocks noGrp="1"/>
          </p:cNvSpPr>
          <p:nvPr>
            <p:ph type="body" sz="quarter" idx="11"/>
          </p:nvPr>
        </p:nvSpPr>
        <p:spPr>
          <a:xfrm>
            <a:off x="3056013" y="4779335"/>
            <a:ext cx="4600074" cy="476165"/>
          </a:xfrm>
          <a:prstGeom prst="rect">
            <a:avLst/>
          </a:prstGeom>
        </p:spPr>
        <p:txBody>
          <a:bodyPr>
            <a:normAutofit/>
          </a:bodyPr>
          <a:lstStyle>
            <a:lvl1pPr marL="0" indent="0">
              <a:buNone/>
              <a:defRPr sz="2400"/>
            </a:lvl1pPr>
          </a:lstStyle>
          <a:p>
            <a:pPr lvl="0"/>
            <a:r>
              <a:rPr lang="en-US" dirty="0"/>
              <a:t>Click to edit Master text styles</a:t>
            </a:r>
          </a:p>
        </p:txBody>
      </p:sp>
      <p:sp>
        <p:nvSpPr>
          <p:cNvPr id="9" name="Text Placeholder 6">
            <a:extLst>
              <a:ext uri="{FF2B5EF4-FFF2-40B4-BE49-F238E27FC236}">
                <a16:creationId xmlns:a16="http://schemas.microsoft.com/office/drawing/2014/main" id="{905C5E61-9A1F-3725-04BE-A766B91A1583}"/>
              </a:ext>
            </a:extLst>
          </p:cNvPr>
          <p:cNvSpPr>
            <a:spLocks noGrp="1"/>
          </p:cNvSpPr>
          <p:nvPr>
            <p:ph type="body" sz="quarter" idx="12"/>
          </p:nvPr>
        </p:nvSpPr>
        <p:spPr>
          <a:xfrm>
            <a:off x="3056013" y="5329782"/>
            <a:ext cx="4600074" cy="476165"/>
          </a:xfrm>
          <a:prstGeom prst="rect">
            <a:avLst/>
          </a:prstGeom>
        </p:spPr>
        <p:txBody>
          <a:bodyPr>
            <a:normAutofit/>
          </a:bodyPr>
          <a:lstStyle>
            <a:lvl1pPr marL="0" indent="0">
              <a:buNone/>
              <a:defRPr sz="2400"/>
            </a:lvl1pPr>
          </a:lstStyle>
          <a:p>
            <a:pPr lvl="0"/>
            <a:r>
              <a:rPr lang="en-US" dirty="0"/>
              <a:t>Click to edit Master text styles</a:t>
            </a:r>
          </a:p>
        </p:txBody>
      </p:sp>
      <p:sp>
        <p:nvSpPr>
          <p:cNvPr id="10" name="Text Placeholder 6">
            <a:extLst>
              <a:ext uri="{FF2B5EF4-FFF2-40B4-BE49-F238E27FC236}">
                <a16:creationId xmlns:a16="http://schemas.microsoft.com/office/drawing/2014/main" id="{516DFFBC-46C1-B467-D2CE-06581BB9A749}"/>
              </a:ext>
            </a:extLst>
          </p:cNvPr>
          <p:cNvSpPr>
            <a:spLocks noGrp="1"/>
          </p:cNvSpPr>
          <p:nvPr>
            <p:ph type="body" sz="quarter" idx="13"/>
          </p:nvPr>
        </p:nvSpPr>
        <p:spPr>
          <a:xfrm>
            <a:off x="3056013" y="5880228"/>
            <a:ext cx="4600074" cy="476165"/>
          </a:xfrm>
          <a:prstGeom prst="rect">
            <a:avLst/>
          </a:prstGeom>
        </p:spPr>
        <p:txBody>
          <a:bodyPr>
            <a:normAutofit/>
          </a:bodyPr>
          <a:lstStyle>
            <a:lvl1pPr marL="0" indent="0">
              <a:buNone/>
              <a:defRPr sz="2400"/>
            </a:lvl1pPr>
          </a:lstStyle>
          <a:p>
            <a:pPr lvl="0"/>
            <a:r>
              <a:rPr lang="en-US" dirty="0"/>
              <a:t>Click to edit Master text styles</a:t>
            </a:r>
          </a:p>
        </p:txBody>
      </p:sp>
      <p:sp>
        <p:nvSpPr>
          <p:cNvPr id="11" name="Text Placeholder 6">
            <a:extLst>
              <a:ext uri="{FF2B5EF4-FFF2-40B4-BE49-F238E27FC236}">
                <a16:creationId xmlns:a16="http://schemas.microsoft.com/office/drawing/2014/main" id="{7925A5A2-2355-9172-9933-EBD03854CF7F}"/>
              </a:ext>
            </a:extLst>
          </p:cNvPr>
          <p:cNvSpPr>
            <a:spLocks noGrp="1"/>
          </p:cNvSpPr>
          <p:nvPr>
            <p:ph type="body" sz="quarter" idx="14"/>
          </p:nvPr>
        </p:nvSpPr>
        <p:spPr>
          <a:xfrm>
            <a:off x="3056013" y="3678441"/>
            <a:ext cx="4600074" cy="476165"/>
          </a:xfrm>
          <a:prstGeom prst="rect">
            <a:avLst/>
          </a:prstGeom>
        </p:spPr>
        <p:txBody>
          <a:bodyPr>
            <a:normAutofit/>
          </a:bodyPr>
          <a:lstStyle>
            <a:lvl1pPr marL="0" indent="0">
              <a:buNone/>
              <a:defRPr sz="2400"/>
            </a:lvl1pPr>
          </a:lstStyle>
          <a:p>
            <a:pPr lvl="0"/>
            <a:r>
              <a:rPr lang="en-US" dirty="0"/>
              <a:t>Click to edit Master text styles</a:t>
            </a:r>
          </a:p>
        </p:txBody>
      </p:sp>
      <p:sp>
        <p:nvSpPr>
          <p:cNvPr id="19" name="Text Placeholder 6">
            <a:extLst>
              <a:ext uri="{FF2B5EF4-FFF2-40B4-BE49-F238E27FC236}">
                <a16:creationId xmlns:a16="http://schemas.microsoft.com/office/drawing/2014/main" id="{C0BD2248-CEA9-24A4-496D-D309F43A1E8F}"/>
              </a:ext>
            </a:extLst>
          </p:cNvPr>
          <p:cNvSpPr>
            <a:spLocks noGrp="1"/>
          </p:cNvSpPr>
          <p:nvPr>
            <p:ph type="body" sz="quarter" idx="20"/>
          </p:nvPr>
        </p:nvSpPr>
        <p:spPr>
          <a:xfrm>
            <a:off x="3056013" y="3133005"/>
            <a:ext cx="4600074" cy="476165"/>
          </a:xfrm>
          <a:prstGeom prst="rect">
            <a:avLst/>
          </a:prstGeom>
        </p:spPr>
        <p:txBody>
          <a:bodyPr>
            <a:normAutofit/>
          </a:bodyPr>
          <a:lstStyle>
            <a:lvl1pPr marL="0" indent="0">
              <a:buNone/>
              <a:defRPr sz="2400"/>
            </a:lvl1pPr>
          </a:lstStyle>
          <a:p>
            <a:pPr lvl="0"/>
            <a:r>
              <a:rPr lang="en-US" dirty="0"/>
              <a:t>Click to edit Master text styles</a:t>
            </a:r>
          </a:p>
        </p:txBody>
      </p:sp>
      <p:sp>
        <p:nvSpPr>
          <p:cNvPr id="16" name="Freeform: Shape 15">
            <a:extLst>
              <a:ext uri="{FF2B5EF4-FFF2-40B4-BE49-F238E27FC236}">
                <a16:creationId xmlns:a16="http://schemas.microsoft.com/office/drawing/2014/main" id="{AF120801-44A2-0C96-AC6D-022F0011D7D4}"/>
              </a:ext>
            </a:extLst>
          </p:cNvPr>
          <p:cNvSpPr>
            <a:spLocks noChangeAspect="1"/>
          </p:cNvSpPr>
          <p:nvPr userDrawn="1"/>
        </p:nvSpPr>
        <p:spPr>
          <a:xfrm>
            <a:off x="-31899" y="1023869"/>
            <a:ext cx="11895036" cy="5855393"/>
          </a:xfrm>
          <a:custGeom>
            <a:avLst/>
            <a:gdLst>
              <a:gd name="connsiteX0" fmla="*/ 11185322 w 11895036"/>
              <a:gd name="connsiteY0" fmla="*/ 600 h 5855393"/>
              <a:gd name="connsiteX1" fmla="*/ 11772060 w 11895036"/>
              <a:gd name="connsiteY1" fmla="*/ 1010476 h 5855393"/>
              <a:gd name="connsiteX2" fmla="*/ 8770104 w 11895036"/>
              <a:gd name="connsiteY2" fmla="*/ 5855393 h 5855393"/>
              <a:gd name="connsiteX3" fmla="*/ 0 w 11895036"/>
              <a:gd name="connsiteY3" fmla="*/ 5855393 h 5855393"/>
              <a:gd name="connsiteX4" fmla="*/ 0 w 11895036"/>
              <a:gd name="connsiteY4" fmla="*/ 3287494 h 5855393"/>
              <a:gd name="connsiteX5" fmla="*/ 1639771 w 11895036"/>
              <a:gd name="connsiteY5" fmla="*/ 568021 h 5855393"/>
              <a:gd name="connsiteX6" fmla="*/ 2364741 w 11895036"/>
              <a:gd name="connsiteY6" fmla="*/ 605 h 585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5036" h="5855393">
                <a:moveTo>
                  <a:pt x="11185322" y="600"/>
                </a:moveTo>
                <a:cubicBezTo>
                  <a:pt x="11812527" y="-20825"/>
                  <a:pt x="12068304" y="535581"/>
                  <a:pt x="11772060" y="1010476"/>
                </a:cubicBezTo>
                <a:lnTo>
                  <a:pt x="8770104" y="5855393"/>
                </a:lnTo>
                <a:lnTo>
                  <a:pt x="0" y="5855393"/>
                </a:lnTo>
                <a:lnTo>
                  <a:pt x="0" y="3287494"/>
                </a:lnTo>
                <a:lnTo>
                  <a:pt x="1639771" y="568021"/>
                </a:lnTo>
                <a:cubicBezTo>
                  <a:pt x="1876765" y="178835"/>
                  <a:pt x="2014031" y="605"/>
                  <a:pt x="2364741" y="605"/>
                </a:cubicBezTo>
                <a:close/>
              </a:path>
            </a:pathLst>
          </a:cu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42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BA2FCD-E435-D51B-8894-91F0127B8C56}"/>
              </a:ext>
            </a:extLst>
          </p:cNvPr>
          <p:cNvSpPr>
            <a:spLocks noGrp="1"/>
          </p:cNvSpPr>
          <p:nvPr>
            <p:ph idx="1"/>
          </p:nvPr>
        </p:nvSpPr>
        <p:spPr>
          <a:xfrm>
            <a:off x="1358064" y="1285875"/>
            <a:ext cx="9733548" cy="457199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8128E9FD-44F2-C56C-82F8-B4B9FFF73F79}"/>
              </a:ext>
            </a:extLst>
          </p:cNvPr>
          <p:cNvCxnSpPr/>
          <p:nvPr userDrawn="1"/>
        </p:nvCxnSpPr>
        <p:spPr>
          <a:xfrm>
            <a:off x="1933575" y="1085099"/>
            <a:ext cx="8867775"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6" name="Title Placeholder 1">
            <a:extLst>
              <a:ext uri="{FF2B5EF4-FFF2-40B4-BE49-F238E27FC236}">
                <a16:creationId xmlns:a16="http://schemas.microsoft.com/office/drawing/2014/main" id="{19AD8EDF-E6DE-247C-0671-25C4A5807770}"/>
              </a:ext>
            </a:extLst>
          </p:cNvPr>
          <p:cNvSpPr>
            <a:spLocks noGrp="1"/>
          </p:cNvSpPr>
          <p:nvPr>
            <p:ph type="title"/>
          </p:nvPr>
        </p:nvSpPr>
        <p:spPr>
          <a:xfrm>
            <a:off x="1569340" y="239617"/>
            <a:ext cx="9345758" cy="83098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1618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E3180F-C3BC-DE55-2EDE-2B3662E42368}"/>
              </a:ext>
            </a:extLst>
          </p:cNvPr>
          <p:cNvSpPr>
            <a:spLocks noGrp="1"/>
          </p:cNvSpPr>
          <p:nvPr>
            <p:ph sz="half" idx="1"/>
          </p:nvPr>
        </p:nvSpPr>
        <p:spPr>
          <a:xfrm>
            <a:off x="1440735" y="1285324"/>
            <a:ext cx="4771572" cy="43513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DA85F-20F8-8359-9500-83DE641FBF38}"/>
              </a:ext>
            </a:extLst>
          </p:cNvPr>
          <p:cNvSpPr>
            <a:spLocks noGrp="1"/>
          </p:cNvSpPr>
          <p:nvPr>
            <p:ph sz="half" idx="2"/>
          </p:nvPr>
        </p:nvSpPr>
        <p:spPr>
          <a:xfrm>
            <a:off x="6413785" y="1285323"/>
            <a:ext cx="4771572"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3A80481B-C73C-64D2-F8D0-E6181594FD9C}"/>
              </a:ext>
            </a:extLst>
          </p:cNvPr>
          <p:cNvCxnSpPr/>
          <p:nvPr userDrawn="1"/>
        </p:nvCxnSpPr>
        <p:spPr>
          <a:xfrm>
            <a:off x="1933575" y="1085099"/>
            <a:ext cx="8867775"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8" name="Title Placeholder 1">
            <a:extLst>
              <a:ext uri="{FF2B5EF4-FFF2-40B4-BE49-F238E27FC236}">
                <a16:creationId xmlns:a16="http://schemas.microsoft.com/office/drawing/2014/main" id="{A3635E11-6F79-92AE-6DAD-AF34F7546205}"/>
              </a:ext>
            </a:extLst>
          </p:cNvPr>
          <p:cNvSpPr>
            <a:spLocks noGrp="1"/>
          </p:cNvSpPr>
          <p:nvPr>
            <p:ph type="title"/>
          </p:nvPr>
        </p:nvSpPr>
        <p:spPr>
          <a:xfrm>
            <a:off x="1569340" y="239617"/>
            <a:ext cx="9345758" cy="83098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358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698AF10-1C25-D91E-943B-E0B4551341DA}"/>
              </a:ext>
            </a:extLst>
          </p:cNvPr>
          <p:cNvCxnSpPr/>
          <p:nvPr userDrawn="1"/>
        </p:nvCxnSpPr>
        <p:spPr>
          <a:xfrm>
            <a:off x="1933575" y="1085099"/>
            <a:ext cx="8867775"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6" name="Title Placeholder 1">
            <a:extLst>
              <a:ext uri="{FF2B5EF4-FFF2-40B4-BE49-F238E27FC236}">
                <a16:creationId xmlns:a16="http://schemas.microsoft.com/office/drawing/2014/main" id="{24604729-2521-D6DB-ABA0-A04D17B1289F}"/>
              </a:ext>
            </a:extLst>
          </p:cNvPr>
          <p:cNvSpPr>
            <a:spLocks noGrp="1"/>
          </p:cNvSpPr>
          <p:nvPr>
            <p:ph type="title"/>
          </p:nvPr>
        </p:nvSpPr>
        <p:spPr>
          <a:xfrm>
            <a:off x="1569340" y="239617"/>
            <a:ext cx="9345758" cy="83098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249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476494"/>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56DF1AD7-174F-A03F-A546-92CCBA16E294}"/>
              </a:ext>
            </a:extLst>
          </p:cNvPr>
          <p:cNvSpPr/>
          <p:nvPr userDrawn="1"/>
        </p:nvSpPr>
        <p:spPr>
          <a:xfrm rot="10800000" flipH="1">
            <a:off x="1" y="0"/>
            <a:ext cx="1409700" cy="6858000"/>
          </a:xfrm>
          <a:prstGeom prst="rtTriangle">
            <a:avLst/>
          </a:prstGeom>
          <a:pattFill prst="pct10">
            <a:fgClr>
              <a:schemeClr val="accent1"/>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B2A0C31-C542-BB48-2BE2-7166CFE012DB}"/>
              </a:ext>
            </a:extLst>
          </p:cNvPr>
          <p:cNvSpPr>
            <a:spLocks noGrp="1"/>
          </p:cNvSpPr>
          <p:nvPr>
            <p:ph type="title"/>
          </p:nvPr>
        </p:nvSpPr>
        <p:spPr>
          <a:xfrm>
            <a:off x="1607440" y="239617"/>
            <a:ext cx="9345758" cy="830983"/>
          </a:xfrm>
          <a:prstGeom prst="rect">
            <a:avLst/>
          </a:prstGeom>
        </p:spPr>
        <p:txBody>
          <a:bodyPr vert="horz" lIns="91440" tIns="45720" rIns="91440" bIns="45720" rtlCol="0" anchor="ctr">
            <a:normAutofit/>
          </a:bodyPr>
          <a:lstStyle/>
          <a:p>
            <a:r>
              <a:rPr lang="en-US" dirty="0"/>
              <a:t>Click to edit Master title style</a:t>
            </a:r>
          </a:p>
        </p:txBody>
      </p:sp>
      <p:sp>
        <p:nvSpPr>
          <p:cNvPr id="16" name="TextBox 15">
            <a:extLst>
              <a:ext uri="{FF2B5EF4-FFF2-40B4-BE49-F238E27FC236}">
                <a16:creationId xmlns:a16="http://schemas.microsoft.com/office/drawing/2014/main" id="{0FBCDD78-4BD2-5376-5737-D5CDC1E74A48}"/>
              </a:ext>
            </a:extLst>
          </p:cNvPr>
          <p:cNvSpPr txBox="1"/>
          <p:nvPr userDrawn="1">
            <p:extLst>
              <p:ext uri="{1162E1C5-73C7-4A58-AE30-91384D911F3F}">
                <p184:classification xmlns:p184="http://schemas.microsoft.com/office/powerpoint/2018/4/main" val="hdr"/>
              </p:ext>
            </p:extLst>
          </p:nvPr>
        </p:nvSpPr>
        <p:spPr>
          <a:xfrm>
            <a:off x="11399838" y="63500"/>
            <a:ext cx="749300" cy="106680"/>
          </a:xfrm>
          <a:prstGeom prst="rect">
            <a:avLst/>
          </a:prstGeom>
        </p:spPr>
        <p:txBody>
          <a:bodyPr horzOverflow="overflow" lIns="0" tIns="0" rIns="0" bIns="0">
            <a:spAutoFit/>
          </a:bodyPr>
          <a:lstStyle/>
          <a:p>
            <a:pPr algn="l"/>
            <a:r>
              <a:rPr lang="en-US" sz="7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1 - General Business</a:t>
            </a:r>
          </a:p>
        </p:txBody>
      </p:sp>
      <p:sp>
        <p:nvSpPr>
          <p:cNvPr id="11" name="Freeform: Shape 10">
            <a:extLst>
              <a:ext uri="{FF2B5EF4-FFF2-40B4-BE49-F238E27FC236}">
                <a16:creationId xmlns:a16="http://schemas.microsoft.com/office/drawing/2014/main" id="{CC2F5D7B-0DBA-36A8-3051-E9457C9B7D72}"/>
              </a:ext>
            </a:extLst>
          </p:cNvPr>
          <p:cNvSpPr>
            <a:spLocks noChangeAspect="1"/>
          </p:cNvSpPr>
          <p:nvPr userDrawn="1"/>
        </p:nvSpPr>
        <p:spPr>
          <a:xfrm>
            <a:off x="-9525" y="1"/>
            <a:ext cx="1131426" cy="962815"/>
          </a:xfrm>
          <a:custGeom>
            <a:avLst/>
            <a:gdLst>
              <a:gd name="connsiteX0" fmla="*/ 0 w 1131426"/>
              <a:gd name="connsiteY0" fmla="*/ 0 h 962815"/>
              <a:gd name="connsiteX1" fmla="*/ 1131426 w 1131426"/>
              <a:gd name="connsiteY1" fmla="*/ 0 h 962815"/>
              <a:gd name="connsiteX2" fmla="*/ 587143 w 1131426"/>
              <a:gd name="connsiteY2" fmla="*/ 878430 h 962815"/>
              <a:gd name="connsiteX3" fmla="*/ 465384 w 1131426"/>
              <a:gd name="connsiteY3" fmla="*/ 962815 h 962815"/>
              <a:gd name="connsiteX4" fmla="*/ 0 w 1131426"/>
              <a:gd name="connsiteY4" fmla="*/ 962815 h 962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426" h="962815">
                <a:moveTo>
                  <a:pt x="0" y="0"/>
                </a:moveTo>
                <a:lnTo>
                  <a:pt x="1131426" y="0"/>
                </a:lnTo>
                <a:lnTo>
                  <a:pt x="587143" y="878430"/>
                </a:lnTo>
                <a:cubicBezTo>
                  <a:pt x="552507" y="935411"/>
                  <a:pt x="526890" y="962815"/>
                  <a:pt x="465384" y="962815"/>
                </a:cubicBezTo>
                <a:lnTo>
                  <a:pt x="0" y="962815"/>
                </a:lnTo>
                <a:close/>
              </a:path>
            </a:pathLst>
          </a:custGeom>
          <a:solidFill>
            <a:schemeClr val="tx2">
              <a:alpha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15C6EFC4-5A97-3939-242C-0D79D2483097}"/>
              </a:ext>
            </a:extLst>
          </p:cNvPr>
          <p:cNvSpPr>
            <a:spLocks noChangeAspect="1"/>
          </p:cNvSpPr>
          <p:nvPr userDrawn="1"/>
        </p:nvSpPr>
        <p:spPr>
          <a:xfrm>
            <a:off x="-29394" y="2896198"/>
            <a:ext cx="640428" cy="1155310"/>
          </a:xfrm>
          <a:custGeom>
            <a:avLst/>
            <a:gdLst>
              <a:gd name="connsiteX0" fmla="*/ 515961 w 640428"/>
              <a:gd name="connsiteY0" fmla="*/ 105 h 1155310"/>
              <a:gd name="connsiteX1" fmla="*/ 618861 w 640428"/>
              <a:gd name="connsiteY1" fmla="*/ 177214 h 1155310"/>
              <a:gd name="connsiteX2" fmla="*/ 52850 w 640428"/>
              <a:gd name="connsiteY2" fmla="*/ 1090711 h 1155310"/>
              <a:gd name="connsiteX3" fmla="*/ 2047 w 640428"/>
              <a:gd name="connsiteY3" fmla="*/ 1154272 h 1155310"/>
              <a:gd name="connsiteX4" fmla="*/ 0 w 640428"/>
              <a:gd name="connsiteY4" fmla="*/ 1155310 h 1155310"/>
              <a:gd name="connsiteX5" fmla="*/ 0 w 640428"/>
              <a:gd name="connsiteY5" fmla="*/ 106 h 115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428" h="1155310">
                <a:moveTo>
                  <a:pt x="515961" y="105"/>
                </a:moveTo>
                <a:cubicBezTo>
                  <a:pt x="625958" y="-3652"/>
                  <a:pt x="670815" y="93929"/>
                  <a:pt x="618861" y="177214"/>
                </a:cubicBezTo>
                <a:lnTo>
                  <a:pt x="52850" y="1090711"/>
                </a:lnTo>
                <a:cubicBezTo>
                  <a:pt x="35532" y="1119202"/>
                  <a:pt x="20469" y="1140298"/>
                  <a:pt x="2047" y="1154272"/>
                </a:cubicBezTo>
                <a:lnTo>
                  <a:pt x="0" y="1155310"/>
                </a:lnTo>
                <a:lnTo>
                  <a:pt x="0" y="106"/>
                </a:lnTo>
                <a:close/>
              </a:path>
            </a:pathLst>
          </a:custGeom>
          <a:solidFill>
            <a:schemeClr val="accent3">
              <a:alpha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0BB4D322-5446-9016-0FA0-2F653AA3ED92}"/>
              </a:ext>
            </a:extLst>
          </p:cNvPr>
          <p:cNvSpPr>
            <a:spLocks noChangeAspect="1"/>
          </p:cNvSpPr>
          <p:nvPr userDrawn="1"/>
        </p:nvSpPr>
        <p:spPr>
          <a:xfrm>
            <a:off x="-9525" y="573771"/>
            <a:ext cx="1174721" cy="1175096"/>
          </a:xfrm>
          <a:custGeom>
            <a:avLst/>
            <a:gdLst>
              <a:gd name="connsiteX0" fmla="*/ 1050254 w 1174721"/>
              <a:gd name="connsiteY0" fmla="*/ 105 h 1175096"/>
              <a:gd name="connsiteX1" fmla="*/ 1153154 w 1174721"/>
              <a:gd name="connsiteY1" fmla="*/ 177214 h 1175096"/>
              <a:gd name="connsiteX2" fmla="*/ 587143 w 1174721"/>
              <a:gd name="connsiteY2" fmla="*/ 1090711 h 1175096"/>
              <a:gd name="connsiteX3" fmla="*/ 465384 w 1174721"/>
              <a:gd name="connsiteY3" fmla="*/ 1175096 h 1175096"/>
              <a:gd name="connsiteX4" fmla="*/ 0 w 1174721"/>
              <a:gd name="connsiteY4" fmla="*/ 1175096 h 1175096"/>
              <a:gd name="connsiteX5" fmla="*/ 0 w 1174721"/>
              <a:gd name="connsiteY5" fmla="*/ 106 h 11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721" h="1175096">
                <a:moveTo>
                  <a:pt x="1050254" y="105"/>
                </a:moveTo>
                <a:cubicBezTo>
                  <a:pt x="1160251" y="-3652"/>
                  <a:pt x="1205108" y="93929"/>
                  <a:pt x="1153154" y="177214"/>
                </a:cubicBezTo>
                <a:lnTo>
                  <a:pt x="587143" y="1090711"/>
                </a:lnTo>
                <a:cubicBezTo>
                  <a:pt x="552507" y="1147692"/>
                  <a:pt x="526890" y="1175096"/>
                  <a:pt x="465384" y="1175096"/>
                </a:cubicBezTo>
                <a:lnTo>
                  <a:pt x="0" y="1175096"/>
                </a:lnTo>
                <a:lnTo>
                  <a:pt x="0" y="106"/>
                </a:lnTo>
                <a:close/>
              </a:path>
            </a:pathLst>
          </a:custGeom>
          <a:solidFill>
            <a:schemeClr val="bg2">
              <a:alpha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297788A7-E4A0-7DA1-3E3A-53318A13B071}"/>
              </a:ext>
            </a:extLst>
          </p:cNvPr>
          <p:cNvSpPr>
            <a:spLocks noChangeAspect="1"/>
          </p:cNvSpPr>
          <p:nvPr userDrawn="1"/>
        </p:nvSpPr>
        <p:spPr>
          <a:xfrm>
            <a:off x="-9525" y="5271423"/>
            <a:ext cx="849863" cy="1604185"/>
          </a:xfrm>
          <a:custGeom>
            <a:avLst/>
            <a:gdLst>
              <a:gd name="connsiteX0" fmla="*/ 646590 w 849863"/>
              <a:gd name="connsiteY0" fmla="*/ 172 h 1604185"/>
              <a:gd name="connsiteX1" fmla="*/ 814641 w 849863"/>
              <a:gd name="connsiteY1" fmla="*/ 289418 h 1604185"/>
              <a:gd name="connsiteX2" fmla="*/ 0 w 849863"/>
              <a:gd name="connsiteY2" fmla="*/ 1604185 h 1604185"/>
              <a:gd name="connsiteX3" fmla="*/ 0 w 849863"/>
              <a:gd name="connsiteY3" fmla="*/ 173 h 1604185"/>
            </a:gdLst>
            <a:ahLst/>
            <a:cxnLst>
              <a:cxn ang="0">
                <a:pos x="connsiteX0" y="connsiteY0"/>
              </a:cxn>
              <a:cxn ang="0">
                <a:pos x="connsiteX1" y="connsiteY1"/>
              </a:cxn>
              <a:cxn ang="0">
                <a:pos x="connsiteX2" y="connsiteY2"/>
              </a:cxn>
              <a:cxn ang="0">
                <a:pos x="connsiteX3" y="connsiteY3"/>
              </a:cxn>
            </a:cxnLst>
            <a:rect l="l" t="t" r="r" b="b"/>
            <a:pathLst>
              <a:path w="849863" h="1604185">
                <a:moveTo>
                  <a:pt x="646590" y="172"/>
                </a:moveTo>
                <a:cubicBezTo>
                  <a:pt x="826232" y="-5965"/>
                  <a:pt x="899490" y="153400"/>
                  <a:pt x="814641" y="289418"/>
                </a:cubicBezTo>
                <a:lnTo>
                  <a:pt x="0" y="1604185"/>
                </a:lnTo>
                <a:lnTo>
                  <a:pt x="0" y="173"/>
                </a:lnTo>
                <a:close/>
              </a:path>
            </a:pathLst>
          </a:custGeom>
          <a:solidFill>
            <a:schemeClr val="accent2">
              <a:alpha val="8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qr code with circles and circles&#10;&#10;AI-generated content may be incorrect.">
            <a:extLst>
              <a:ext uri="{FF2B5EF4-FFF2-40B4-BE49-F238E27FC236}">
                <a16:creationId xmlns:a16="http://schemas.microsoft.com/office/drawing/2014/main" id="{D185656D-6E95-945D-B98F-6FFCA9D013CF}"/>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4600" b="95200" l="5400" r="95200">
                        <a14:foregroundMark x1="16600" y1="13600" x2="16600" y2="13600"/>
                        <a14:foregroundMark x1="5400" y1="16800" x2="5400" y2="16800"/>
                        <a14:foregroundMark x1="35600" y1="12400" x2="35600" y2="12400"/>
                        <a14:foregroundMark x1="18800" y1="4600" x2="18800" y2="4600"/>
                        <a14:foregroundMark x1="37600" y1="5800" x2="37600" y2="5800"/>
                        <a14:foregroundMark x1="46800" y1="5200" x2="46800" y2="5200"/>
                        <a14:foregroundMark x1="53400" y1="5000" x2="53400" y2="5000"/>
                        <a14:foregroundMark x1="43600" y1="11400" x2="43600" y2="11400"/>
                        <a14:foregroundMark x1="61000" y1="9800" x2="61000" y2="9800"/>
                        <a14:foregroundMark x1="69000" y1="7200" x2="69000" y2="7200"/>
                        <a14:foregroundMark x1="77000" y1="9000" x2="77000" y2="9000"/>
                        <a14:foregroundMark x1="83600" y1="15000" x2="83600" y2="15000"/>
                        <a14:foregroundMark x1="94600" y1="12600" x2="94600" y2="12600"/>
                        <a14:foregroundMark x1="69000" y1="15000" x2="69000" y2="15000"/>
                        <a14:foregroundMark x1="69800" y1="21400" x2="69800" y2="21400"/>
                        <a14:foregroundMark x1="56600" y1="18400" x2="56600" y2="18400"/>
                        <a14:foregroundMark x1="46800" y1="16800" x2="46800" y2="16800"/>
                        <a14:foregroundMark x1="40600" y1="16800" x2="40600" y2="16800"/>
                        <a14:foregroundMark x1="30400" y1="23800" x2="30400" y2="23800"/>
                        <a14:foregroundMark x1="44600" y1="22800" x2="44600" y2="22800"/>
                        <a14:foregroundMark x1="49800" y1="21000" x2="49800" y2="21000"/>
                        <a14:foregroundMark x1="46800" y1="27000" x2="46800" y2="27000"/>
                        <a14:foregroundMark x1="56400" y1="26800" x2="56400" y2="26800"/>
                        <a14:foregroundMark x1="63600" y1="23600" x2="63600" y2="23600"/>
                        <a14:foregroundMark x1="73000" y1="30000" x2="73000" y2="30000"/>
                        <a14:foregroundMark x1="82800" y1="34400" x2="82800" y2="34400"/>
                        <a14:foregroundMark x1="85400" y1="45400" x2="85400" y2="45400"/>
                        <a14:foregroundMark x1="78600" y1="47200" x2="78600" y2="47200"/>
                        <a14:foregroundMark x1="72400" y1="46800" x2="72400" y2="46800"/>
                        <a14:foregroundMark x1="43000" y1="35000" x2="43000" y2="35000"/>
                        <a14:foregroundMark x1="28200" y1="31800" x2="28200" y2="31800"/>
                        <a14:foregroundMark x1="14400" y1="32600" x2="14400" y2="32600"/>
                        <a14:foregroundMark x1="12200" y1="36800" x2="12200" y2="36800"/>
                        <a14:foregroundMark x1="7800" y1="44000" x2="7800" y2="44000"/>
                        <a14:foregroundMark x1="10400" y1="54600" x2="10400" y2="54600"/>
                        <a14:foregroundMark x1="10400" y1="68400" x2="10400" y2="68400"/>
                        <a14:foregroundMark x1="17800" y1="55600" x2="17800" y2="55600"/>
                        <a14:foregroundMark x1="24400" y1="57400" x2="24400" y2="57400"/>
                        <a14:foregroundMark x1="30600" y1="46800" x2="30600" y2="46800"/>
                        <a14:foregroundMark x1="79600" y1="59800" x2="79600" y2="59800"/>
                        <a14:foregroundMark x1="88600" y1="61000" x2="88600" y2="61000"/>
                        <a14:foregroundMark x1="83800" y1="67000" x2="83800" y2="67000"/>
                        <a14:foregroundMark x1="75000" y1="75400" x2="75000" y2="75400"/>
                        <a14:foregroundMark x1="88800" y1="72800" x2="88800" y2="72800"/>
                        <a14:foregroundMark x1="95200" y1="83200" x2="95200" y2="83200"/>
                        <a14:foregroundMark x1="95200" y1="95000" x2="95200" y2="95000"/>
                        <a14:foregroundMark x1="88200" y1="94200" x2="88200" y2="94200"/>
                        <a14:foregroundMark x1="66600" y1="91200" x2="66600" y2="91200"/>
                        <a14:foregroundMark x1="59600" y1="88400" x2="59600" y2="88400"/>
                        <a14:foregroundMark x1="61200" y1="95200" x2="61200" y2="95200"/>
                        <a14:foregroundMark x1="52000" y1="95200" x2="52000" y2="95200"/>
                        <a14:foregroundMark x1="43600" y1="91000" x2="43600" y2="91000"/>
                        <a14:foregroundMark x1="33600" y1="93600" x2="33600" y2="93600"/>
                        <a14:foregroundMark x1="31000" y1="85800" x2="31000" y2="85800"/>
                        <a14:foregroundMark x1="23600" y1="83000" x2="23600" y2="83000"/>
                        <a14:foregroundMark x1="17000" y1="84000" x2="17000" y2="84000"/>
                      </a14:backgroundRemoval>
                    </a14:imgEffect>
                  </a14:imgLayer>
                </a14:imgProps>
              </a:ext>
              <a:ext uri="{28A0092B-C50C-407E-A947-70E740481C1C}">
                <a14:useLocalDpi xmlns:a14="http://schemas.microsoft.com/office/drawing/2010/main" val="0"/>
              </a:ext>
            </a:extLst>
          </a:blip>
          <a:stretch>
            <a:fillRect/>
          </a:stretch>
        </p:blipFill>
        <p:spPr>
          <a:xfrm>
            <a:off x="11327680" y="26892"/>
            <a:ext cx="830983" cy="830983"/>
          </a:xfrm>
          <a:prstGeom prst="rect">
            <a:avLst/>
          </a:prstGeom>
        </p:spPr>
      </p:pic>
      <p:pic>
        <p:nvPicPr>
          <p:cNvPr id="6" name="Picture 5" descr="A black background with white text&#10;&#10;AI-generated content may be incorrect.">
            <a:extLst>
              <a:ext uri="{FF2B5EF4-FFF2-40B4-BE49-F238E27FC236}">
                <a16:creationId xmlns:a16="http://schemas.microsoft.com/office/drawing/2014/main" id="{63E7FFCD-0B03-49FF-F9C8-3E325BE7B01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5676" y="5910226"/>
            <a:ext cx="2231299" cy="930678"/>
          </a:xfrm>
          <a:prstGeom prst="rect">
            <a:avLst/>
          </a:prstGeom>
        </p:spPr>
      </p:pic>
      <p:sp>
        <p:nvSpPr>
          <p:cNvPr id="4" name="TextBox 3">
            <a:extLst>
              <a:ext uri="{FF2B5EF4-FFF2-40B4-BE49-F238E27FC236}">
                <a16:creationId xmlns:a16="http://schemas.microsoft.com/office/drawing/2014/main" id="{4988E349-D10C-0352-7EC3-569DCAD6063E}"/>
              </a:ext>
            </a:extLst>
          </p:cNvPr>
          <p:cNvSpPr txBox="1"/>
          <p:nvPr userDrawn="1"/>
        </p:nvSpPr>
        <p:spPr>
          <a:xfrm>
            <a:off x="11270530" y="788458"/>
            <a:ext cx="954558" cy="246221"/>
          </a:xfrm>
          <a:prstGeom prst="rect">
            <a:avLst/>
          </a:prstGeom>
          <a:noFill/>
        </p:spPr>
        <p:txBody>
          <a:bodyPr wrap="square" rtlCol="0">
            <a:spAutoFit/>
          </a:bodyPr>
          <a:lstStyle/>
          <a:p>
            <a:pPr algn="ctr"/>
            <a:r>
              <a:rPr lang="en-US" sz="1000" dirty="0">
                <a:solidFill>
                  <a:schemeClr val="accent1"/>
                </a:solidFill>
              </a:rPr>
              <a:t>lmoarail.com</a:t>
            </a:r>
          </a:p>
        </p:txBody>
      </p:sp>
      <p:sp>
        <p:nvSpPr>
          <p:cNvPr id="3" name="Rectangle 2">
            <a:extLst>
              <a:ext uri="{FF2B5EF4-FFF2-40B4-BE49-F238E27FC236}">
                <a16:creationId xmlns:a16="http://schemas.microsoft.com/office/drawing/2014/main" id="{51620553-CAF6-19DD-0D05-09E4475A17E9}"/>
              </a:ext>
            </a:extLst>
          </p:cNvPr>
          <p:cNvSpPr/>
          <p:nvPr userDrawn="1"/>
        </p:nvSpPr>
        <p:spPr>
          <a:xfrm>
            <a:off x="-1419227" y="-242559"/>
            <a:ext cx="1409702" cy="13131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09D3AA6-48BE-6E91-1BEC-D9CC97256443}"/>
              </a:ext>
            </a:extLst>
          </p:cNvPr>
          <p:cNvSpPr>
            <a:spLocks noChangeAspect="1"/>
          </p:cNvSpPr>
          <p:nvPr userDrawn="1"/>
        </p:nvSpPr>
        <p:spPr>
          <a:xfrm>
            <a:off x="-29394" y="2462685"/>
            <a:ext cx="640428" cy="1155310"/>
          </a:xfrm>
          <a:custGeom>
            <a:avLst/>
            <a:gdLst>
              <a:gd name="connsiteX0" fmla="*/ 515961 w 640428"/>
              <a:gd name="connsiteY0" fmla="*/ 105 h 1155310"/>
              <a:gd name="connsiteX1" fmla="*/ 618861 w 640428"/>
              <a:gd name="connsiteY1" fmla="*/ 177214 h 1155310"/>
              <a:gd name="connsiteX2" fmla="*/ 52850 w 640428"/>
              <a:gd name="connsiteY2" fmla="*/ 1090711 h 1155310"/>
              <a:gd name="connsiteX3" fmla="*/ 2047 w 640428"/>
              <a:gd name="connsiteY3" fmla="*/ 1154272 h 1155310"/>
              <a:gd name="connsiteX4" fmla="*/ 0 w 640428"/>
              <a:gd name="connsiteY4" fmla="*/ 1155310 h 1155310"/>
              <a:gd name="connsiteX5" fmla="*/ 0 w 640428"/>
              <a:gd name="connsiteY5" fmla="*/ 106 h 115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428" h="1155310">
                <a:moveTo>
                  <a:pt x="515961" y="105"/>
                </a:moveTo>
                <a:cubicBezTo>
                  <a:pt x="625958" y="-3652"/>
                  <a:pt x="670815" y="93929"/>
                  <a:pt x="618861" y="177214"/>
                </a:cubicBezTo>
                <a:lnTo>
                  <a:pt x="52850" y="1090711"/>
                </a:lnTo>
                <a:cubicBezTo>
                  <a:pt x="35532" y="1119202"/>
                  <a:pt x="20469" y="1140298"/>
                  <a:pt x="2047" y="1154272"/>
                </a:cubicBezTo>
                <a:lnTo>
                  <a:pt x="0" y="1155310"/>
                </a:lnTo>
                <a:lnTo>
                  <a:pt x="0" y="106"/>
                </a:lnTo>
                <a:close/>
              </a:path>
            </a:pathLst>
          </a:cu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8222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i="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EB7E48-67F0-9575-C2BC-4D0733A23DF3}"/>
              </a:ext>
            </a:extLst>
          </p:cNvPr>
          <p:cNvSpPr>
            <a:spLocks noGrp="1"/>
          </p:cNvSpPr>
          <p:nvPr>
            <p:ph type="ctrTitle"/>
          </p:nvPr>
        </p:nvSpPr>
        <p:spPr>
          <a:xfrm>
            <a:off x="1948361" y="1070811"/>
            <a:ext cx="8731666" cy="1443788"/>
          </a:xfrm>
        </p:spPr>
        <p:txBody>
          <a:bodyPr>
            <a:normAutofit fontScale="90000"/>
          </a:bodyPr>
          <a:lstStyle/>
          <a:p>
            <a:r>
              <a:rPr lang="en-US" dirty="0"/>
              <a:t>Electrical Maintenance Committee</a:t>
            </a:r>
            <a:br>
              <a:rPr lang="en-US" dirty="0"/>
            </a:br>
            <a:r>
              <a:rPr lang="en-US" dirty="0"/>
              <a:t>2025/2026</a:t>
            </a:r>
            <a:br>
              <a:rPr lang="en-US" dirty="0"/>
            </a:br>
            <a:r>
              <a:rPr lang="en-US" sz="3600" dirty="0"/>
              <a:t>Executive Summary</a:t>
            </a:r>
          </a:p>
        </p:txBody>
      </p:sp>
      <p:sp>
        <p:nvSpPr>
          <p:cNvPr id="8" name="Shape 111">
            <a:extLst>
              <a:ext uri="{FF2B5EF4-FFF2-40B4-BE49-F238E27FC236}">
                <a16:creationId xmlns:a16="http://schemas.microsoft.com/office/drawing/2014/main" id="{BF877E64-2F07-2EAA-B139-98022097507E}"/>
              </a:ext>
            </a:extLst>
          </p:cNvPr>
          <p:cNvSpPr txBox="1">
            <a:spLocks/>
          </p:cNvSpPr>
          <p:nvPr/>
        </p:nvSpPr>
        <p:spPr>
          <a:xfrm>
            <a:off x="586822" y="3264816"/>
            <a:ext cx="6400801" cy="17526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Wingdings" panose="05000000000000000000" pitchFamily="2" charset="2"/>
              <a:buNone/>
              <a:defRPr sz="2400" b="0" kern="1200" baseline="0">
                <a:solidFill>
                  <a:schemeClr val="tx1"/>
                </a:solidFill>
                <a:latin typeface="Gill Sans MT" panose="020B0502020104020203" pitchFamily="34" charset="0"/>
                <a:ea typeface="+mn-ea"/>
                <a:cs typeface="+mn-cs"/>
              </a:defRPr>
            </a:lvl1pPr>
            <a:lvl2pPr marL="457200" indent="0" algn="ctr" defTabSz="914400" rtl="0" eaLnBrk="1" latinLnBrk="0" hangingPunct="1">
              <a:lnSpc>
                <a:spcPts val="2600"/>
              </a:lnSpc>
              <a:spcBef>
                <a:spcPct val="20000"/>
              </a:spcBef>
              <a:buFont typeface="Arial" panose="020B0604020202020204" pitchFamily="34" charset="0"/>
              <a:buNone/>
              <a:defRPr sz="2200" kern="1200" baseline="0">
                <a:solidFill>
                  <a:schemeClr val="tx1">
                    <a:tint val="75000"/>
                  </a:schemeClr>
                </a:solidFill>
                <a:latin typeface="Gill Sans MT" panose="020B0502020104020203" pitchFamily="34" charset="0"/>
                <a:ea typeface="+mn-ea"/>
                <a:cs typeface="+mn-cs"/>
              </a:defRPr>
            </a:lvl2pPr>
            <a:lvl3pPr marL="914400" indent="0" algn="ctr" defTabSz="914400" rtl="0" eaLnBrk="1" latinLnBrk="0" hangingPunct="1">
              <a:lnSpc>
                <a:spcPts val="2200"/>
              </a:lnSpc>
              <a:spcBef>
                <a:spcPct val="20000"/>
              </a:spcBef>
              <a:buFont typeface="Arial" panose="020B0604020202020204" pitchFamily="34" charset="0"/>
              <a:buNone/>
              <a:defRPr sz="2000" kern="1200" baseline="0">
                <a:solidFill>
                  <a:schemeClr val="tx1">
                    <a:tint val="75000"/>
                  </a:schemeClr>
                </a:solidFill>
                <a:latin typeface="Gill Sans MT" panose="020B0502020104020203"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a:solidFill>
                  <a:srgbClr val="002060"/>
                </a:solidFill>
              </a:rPr>
              <a:t>Chair</a:t>
            </a:r>
          </a:p>
          <a:p>
            <a:r>
              <a:rPr lang="en-US" b="1" dirty="0">
                <a:solidFill>
                  <a:srgbClr val="002060"/>
                </a:solidFill>
              </a:rPr>
              <a:t>Brent Brown</a:t>
            </a:r>
          </a:p>
        </p:txBody>
      </p:sp>
      <p:pic>
        <p:nvPicPr>
          <p:cNvPr id="9" name="Picture 10">
            <a:extLst>
              <a:ext uri="{FF2B5EF4-FFF2-40B4-BE49-F238E27FC236}">
                <a16:creationId xmlns:a16="http://schemas.microsoft.com/office/drawing/2014/main" id="{9D67E0B5-8300-D77F-C2E6-151772757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040" y="4141116"/>
            <a:ext cx="2050363" cy="797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668D717-8890-40A7-5010-188F74CA2F0B}"/>
              </a:ext>
            </a:extLst>
          </p:cNvPr>
          <p:cNvPicPr>
            <a:picLocks noChangeAspect="1"/>
          </p:cNvPicPr>
          <p:nvPr/>
        </p:nvPicPr>
        <p:blipFill>
          <a:blip r:embed="rId4"/>
          <a:stretch>
            <a:fillRect/>
          </a:stretch>
        </p:blipFill>
        <p:spPr>
          <a:xfrm>
            <a:off x="6532099" y="4176390"/>
            <a:ext cx="2700339" cy="736355"/>
          </a:xfrm>
          <a:prstGeom prst="rect">
            <a:avLst/>
          </a:prstGeom>
        </p:spPr>
      </p:pic>
      <p:sp>
        <p:nvSpPr>
          <p:cNvPr id="13" name="Shape 111">
            <a:extLst>
              <a:ext uri="{FF2B5EF4-FFF2-40B4-BE49-F238E27FC236}">
                <a16:creationId xmlns:a16="http://schemas.microsoft.com/office/drawing/2014/main" id="{127BE9A5-7D3F-D2E9-B7FC-46C9D359C10B}"/>
              </a:ext>
            </a:extLst>
          </p:cNvPr>
          <p:cNvSpPr txBox="1">
            <a:spLocks/>
          </p:cNvSpPr>
          <p:nvPr/>
        </p:nvSpPr>
        <p:spPr>
          <a:xfrm>
            <a:off x="4666487" y="3241608"/>
            <a:ext cx="6400801" cy="17526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Wingdings" panose="05000000000000000000" pitchFamily="2" charset="2"/>
              <a:buNone/>
              <a:defRPr sz="2400" b="0" kern="1200" baseline="0">
                <a:solidFill>
                  <a:schemeClr val="tx1"/>
                </a:solidFill>
                <a:latin typeface="Gill Sans MT" panose="020B0502020104020203" pitchFamily="34" charset="0"/>
                <a:ea typeface="+mn-ea"/>
                <a:cs typeface="+mn-cs"/>
              </a:defRPr>
            </a:lvl1pPr>
            <a:lvl2pPr marL="457200" indent="0" algn="ctr" defTabSz="914400" rtl="0" eaLnBrk="1" latinLnBrk="0" hangingPunct="1">
              <a:lnSpc>
                <a:spcPts val="2600"/>
              </a:lnSpc>
              <a:spcBef>
                <a:spcPct val="20000"/>
              </a:spcBef>
              <a:buFont typeface="Arial" panose="020B0604020202020204" pitchFamily="34" charset="0"/>
              <a:buNone/>
              <a:defRPr sz="2200" kern="1200" baseline="0">
                <a:solidFill>
                  <a:schemeClr val="tx1">
                    <a:tint val="75000"/>
                  </a:schemeClr>
                </a:solidFill>
                <a:latin typeface="Gill Sans MT" panose="020B0502020104020203" pitchFamily="34" charset="0"/>
                <a:ea typeface="+mn-ea"/>
                <a:cs typeface="+mn-cs"/>
              </a:defRPr>
            </a:lvl2pPr>
            <a:lvl3pPr marL="914400" indent="0" algn="ctr" defTabSz="914400" rtl="0" eaLnBrk="1" latinLnBrk="0" hangingPunct="1">
              <a:lnSpc>
                <a:spcPts val="2200"/>
              </a:lnSpc>
              <a:spcBef>
                <a:spcPct val="20000"/>
              </a:spcBef>
              <a:buFont typeface="Arial" panose="020B0604020202020204" pitchFamily="34" charset="0"/>
              <a:buNone/>
              <a:defRPr sz="2000" kern="1200" baseline="0">
                <a:solidFill>
                  <a:schemeClr val="tx1">
                    <a:tint val="75000"/>
                  </a:schemeClr>
                </a:solidFill>
                <a:latin typeface="Gill Sans MT" panose="020B0502020104020203"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a:solidFill>
                  <a:srgbClr val="002060"/>
                </a:solidFill>
              </a:rPr>
              <a:t>Vice Chair</a:t>
            </a:r>
          </a:p>
          <a:p>
            <a:r>
              <a:rPr lang="en-US" b="1" dirty="0">
                <a:solidFill>
                  <a:srgbClr val="002060"/>
                </a:solidFill>
              </a:rPr>
              <a:t>Randy Honc</a:t>
            </a:r>
          </a:p>
        </p:txBody>
      </p:sp>
    </p:spTree>
    <p:extLst>
      <p:ext uri="{BB962C8B-B14F-4D97-AF65-F5344CB8AC3E}">
        <p14:creationId xmlns:p14="http://schemas.microsoft.com/office/powerpoint/2010/main" val="171863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098DC-7583-51A5-B774-526CA4165D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06B7D2E-9E53-AF4E-9BE9-8F7FE2A7685D}"/>
              </a:ext>
            </a:extLst>
          </p:cNvPr>
          <p:cNvSpPr>
            <a:spLocks noGrp="1"/>
          </p:cNvSpPr>
          <p:nvPr>
            <p:ph type="ctrTitle"/>
          </p:nvPr>
        </p:nvSpPr>
        <p:spPr>
          <a:xfrm>
            <a:off x="1948361" y="1070811"/>
            <a:ext cx="8731666" cy="1443788"/>
          </a:xfrm>
        </p:spPr>
        <p:txBody>
          <a:bodyPr>
            <a:normAutofit fontScale="90000"/>
          </a:bodyPr>
          <a:lstStyle/>
          <a:p>
            <a:r>
              <a:rPr lang="en-US" dirty="0"/>
              <a:t>Electrical Maintenance Committee</a:t>
            </a:r>
            <a:br>
              <a:rPr lang="en-US" dirty="0"/>
            </a:br>
            <a:r>
              <a:rPr lang="en-US" dirty="0"/>
              <a:t>2025/2026</a:t>
            </a:r>
            <a:br>
              <a:rPr lang="en-US" dirty="0"/>
            </a:br>
            <a:r>
              <a:rPr lang="en-US" sz="3600" dirty="0"/>
              <a:t>Executive Summary</a:t>
            </a:r>
          </a:p>
        </p:txBody>
      </p:sp>
      <p:sp>
        <p:nvSpPr>
          <p:cNvPr id="8" name="Shape 111">
            <a:extLst>
              <a:ext uri="{FF2B5EF4-FFF2-40B4-BE49-F238E27FC236}">
                <a16:creationId xmlns:a16="http://schemas.microsoft.com/office/drawing/2014/main" id="{D1C262EA-7B2F-A482-F88F-155A793AD586}"/>
              </a:ext>
            </a:extLst>
          </p:cNvPr>
          <p:cNvSpPr txBox="1">
            <a:spLocks/>
          </p:cNvSpPr>
          <p:nvPr/>
        </p:nvSpPr>
        <p:spPr>
          <a:xfrm>
            <a:off x="586822" y="3264816"/>
            <a:ext cx="6400801" cy="17526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Wingdings" panose="05000000000000000000" pitchFamily="2" charset="2"/>
              <a:buNone/>
              <a:defRPr sz="2400" b="0" kern="1200" baseline="0">
                <a:solidFill>
                  <a:schemeClr val="tx1"/>
                </a:solidFill>
                <a:latin typeface="Gill Sans MT" panose="020B0502020104020203" pitchFamily="34" charset="0"/>
                <a:ea typeface="+mn-ea"/>
                <a:cs typeface="+mn-cs"/>
              </a:defRPr>
            </a:lvl1pPr>
            <a:lvl2pPr marL="457200" indent="0" algn="ctr" defTabSz="914400" rtl="0" eaLnBrk="1" latinLnBrk="0" hangingPunct="1">
              <a:lnSpc>
                <a:spcPts val="2600"/>
              </a:lnSpc>
              <a:spcBef>
                <a:spcPct val="20000"/>
              </a:spcBef>
              <a:buFont typeface="Arial" panose="020B0604020202020204" pitchFamily="34" charset="0"/>
              <a:buNone/>
              <a:defRPr sz="2200" kern="1200" baseline="0">
                <a:solidFill>
                  <a:schemeClr val="tx1">
                    <a:tint val="75000"/>
                  </a:schemeClr>
                </a:solidFill>
                <a:latin typeface="Gill Sans MT" panose="020B0502020104020203" pitchFamily="34" charset="0"/>
                <a:ea typeface="+mn-ea"/>
                <a:cs typeface="+mn-cs"/>
              </a:defRPr>
            </a:lvl2pPr>
            <a:lvl3pPr marL="914400" indent="0" algn="ctr" defTabSz="914400" rtl="0" eaLnBrk="1" latinLnBrk="0" hangingPunct="1">
              <a:lnSpc>
                <a:spcPts val="2200"/>
              </a:lnSpc>
              <a:spcBef>
                <a:spcPct val="20000"/>
              </a:spcBef>
              <a:buFont typeface="Arial" panose="020B0604020202020204" pitchFamily="34" charset="0"/>
              <a:buNone/>
              <a:defRPr sz="2000" kern="1200" baseline="0">
                <a:solidFill>
                  <a:schemeClr val="tx1">
                    <a:tint val="75000"/>
                  </a:schemeClr>
                </a:solidFill>
                <a:latin typeface="Gill Sans MT" panose="020B0502020104020203"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a:solidFill>
                  <a:srgbClr val="002060"/>
                </a:solidFill>
              </a:rPr>
              <a:t>Chair</a:t>
            </a:r>
          </a:p>
          <a:p>
            <a:r>
              <a:rPr lang="en-US" b="1" dirty="0">
                <a:solidFill>
                  <a:srgbClr val="002060"/>
                </a:solidFill>
              </a:rPr>
              <a:t>Brent Brown</a:t>
            </a:r>
          </a:p>
        </p:txBody>
      </p:sp>
      <p:pic>
        <p:nvPicPr>
          <p:cNvPr id="9" name="Picture 10">
            <a:extLst>
              <a:ext uri="{FF2B5EF4-FFF2-40B4-BE49-F238E27FC236}">
                <a16:creationId xmlns:a16="http://schemas.microsoft.com/office/drawing/2014/main" id="{4642940B-FBCB-C4AF-F099-72FBBCD9C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040" y="4141116"/>
            <a:ext cx="2050363" cy="797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51AF779-976F-D48F-80DD-91E970AF4C78}"/>
              </a:ext>
            </a:extLst>
          </p:cNvPr>
          <p:cNvPicPr>
            <a:picLocks noChangeAspect="1"/>
          </p:cNvPicPr>
          <p:nvPr/>
        </p:nvPicPr>
        <p:blipFill>
          <a:blip r:embed="rId4"/>
          <a:stretch>
            <a:fillRect/>
          </a:stretch>
        </p:blipFill>
        <p:spPr>
          <a:xfrm>
            <a:off x="6532099" y="4176390"/>
            <a:ext cx="2700339" cy="736355"/>
          </a:xfrm>
          <a:prstGeom prst="rect">
            <a:avLst/>
          </a:prstGeom>
        </p:spPr>
      </p:pic>
      <p:sp>
        <p:nvSpPr>
          <p:cNvPr id="13" name="Shape 111">
            <a:extLst>
              <a:ext uri="{FF2B5EF4-FFF2-40B4-BE49-F238E27FC236}">
                <a16:creationId xmlns:a16="http://schemas.microsoft.com/office/drawing/2014/main" id="{C350C4C8-DC0A-C291-8AC6-2113FECA6D79}"/>
              </a:ext>
            </a:extLst>
          </p:cNvPr>
          <p:cNvSpPr txBox="1">
            <a:spLocks/>
          </p:cNvSpPr>
          <p:nvPr/>
        </p:nvSpPr>
        <p:spPr>
          <a:xfrm>
            <a:off x="4666487" y="3241608"/>
            <a:ext cx="6400801" cy="17526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Wingdings" panose="05000000000000000000" pitchFamily="2" charset="2"/>
              <a:buNone/>
              <a:defRPr sz="2400" b="0" kern="1200" baseline="0">
                <a:solidFill>
                  <a:schemeClr val="tx1"/>
                </a:solidFill>
                <a:latin typeface="Gill Sans MT" panose="020B0502020104020203" pitchFamily="34" charset="0"/>
                <a:ea typeface="+mn-ea"/>
                <a:cs typeface="+mn-cs"/>
              </a:defRPr>
            </a:lvl1pPr>
            <a:lvl2pPr marL="457200" indent="0" algn="ctr" defTabSz="914400" rtl="0" eaLnBrk="1" latinLnBrk="0" hangingPunct="1">
              <a:lnSpc>
                <a:spcPts val="2600"/>
              </a:lnSpc>
              <a:spcBef>
                <a:spcPct val="20000"/>
              </a:spcBef>
              <a:buFont typeface="Arial" panose="020B0604020202020204" pitchFamily="34" charset="0"/>
              <a:buNone/>
              <a:defRPr sz="2200" kern="1200" baseline="0">
                <a:solidFill>
                  <a:schemeClr val="tx1">
                    <a:tint val="75000"/>
                  </a:schemeClr>
                </a:solidFill>
                <a:latin typeface="Gill Sans MT" panose="020B0502020104020203" pitchFamily="34" charset="0"/>
                <a:ea typeface="+mn-ea"/>
                <a:cs typeface="+mn-cs"/>
              </a:defRPr>
            </a:lvl2pPr>
            <a:lvl3pPr marL="914400" indent="0" algn="ctr" defTabSz="914400" rtl="0" eaLnBrk="1" latinLnBrk="0" hangingPunct="1">
              <a:lnSpc>
                <a:spcPts val="2200"/>
              </a:lnSpc>
              <a:spcBef>
                <a:spcPct val="20000"/>
              </a:spcBef>
              <a:buFont typeface="Arial" panose="020B0604020202020204" pitchFamily="34" charset="0"/>
              <a:buNone/>
              <a:defRPr sz="2000" kern="1200" baseline="0">
                <a:solidFill>
                  <a:schemeClr val="tx1">
                    <a:tint val="75000"/>
                  </a:schemeClr>
                </a:solidFill>
                <a:latin typeface="Gill Sans MT" panose="020B0502020104020203"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a:solidFill>
                  <a:srgbClr val="002060"/>
                </a:solidFill>
              </a:rPr>
              <a:t>Vice Chair</a:t>
            </a:r>
          </a:p>
          <a:p>
            <a:r>
              <a:rPr lang="en-US" b="1" dirty="0">
                <a:solidFill>
                  <a:srgbClr val="002060"/>
                </a:solidFill>
              </a:rPr>
              <a:t>Randy Honc</a:t>
            </a:r>
          </a:p>
        </p:txBody>
      </p:sp>
    </p:spTree>
    <p:extLst>
      <p:ext uri="{BB962C8B-B14F-4D97-AF65-F5344CB8AC3E}">
        <p14:creationId xmlns:p14="http://schemas.microsoft.com/office/powerpoint/2010/main" val="315306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5BD86E-980C-500A-9653-254728FBCB02}"/>
              </a:ext>
            </a:extLst>
          </p:cNvPr>
          <p:cNvSpPr>
            <a:spLocks noGrp="1"/>
          </p:cNvSpPr>
          <p:nvPr>
            <p:ph idx="1"/>
          </p:nvPr>
        </p:nvSpPr>
        <p:spPr>
          <a:xfrm>
            <a:off x="1913649" y="2046385"/>
            <a:ext cx="9733548" cy="4571998"/>
          </a:xfrm>
        </p:spPr>
        <p:txBody>
          <a:bodyPr/>
          <a:lstStyle/>
          <a:p>
            <a:r>
              <a:rPr lang="en-US" dirty="0"/>
              <a:t>36 total</a:t>
            </a:r>
          </a:p>
          <a:p>
            <a:r>
              <a:rPr lang="en-US" dirty="0"/>
              <a:t>Jonah Higginbotham </a:t>
            </a:r>
          </a:p>
        </p:txBody>
      </p:sp>
      <p:sp>
        <p:nvSpPr>
          <p:cNvPr id="4" name="Title 3">
            <a:extLst>
              <a:ext uri="{FF2B5EF4-FFF2-40B4-BE49-F238E27FC236}">
                <a16:creationId xmlns:a16="http://schemas.microsoft.com/office/drawing/2014/main" id="{ACF8EBAF-14EB-2ACC-B20E-CD90E14621CA}"/>
              </a:ext>
            </a:extLst>
          </p:cNvPr>
          <p:cNvSpPr>
            <a:spLocks noGrp="1"/>
          </p:cNvSpPr>
          <p:nvPr>
            <p:ph type="title"/>
          </p:nvPr>
        </p:nvSpPr>
        <p:spPr>
          <a:xfrm>
            <a:off x="1569340" y="239617"/>
            <a:ext cx="9345758" cy="830983"/>
          </a:xfrm>
        </p:spPr>
        <p:txBody>
          <a:bodyPr>
            <a:normAutofit/>
          </a:bodyPr>
          <a:lstStyle/>
          <a:p>
            <a:pPr algn="ctr"/>
            <a:r>
              <a:rPr lang="en-US" dirty="0"/>
              <a:t>Electrical Maintenance Roster Update</a:t>
            </a:r>
          </a:p>
        </p:txBody>
      </p:sp>
      <p:sp>
        <p:nvSpPr>
          <p:cNvPr id="2" name="Rectangle 1">
            <a:extLst>
              <a:ext uri="{FF2B5EF4-FFF2-40B4-BE49-F238E27FC236}">
                <a16:creationId xmlns:a16="http://schemas.microsoft.com/office/drawing/2014/main" id="{582309B2-9B7E-F794-E150-B96344DEE28C}"/>
              </a:ext>
            </a:extLst>
          </p:cNvPr>
          <p:cNvSpPr/>
          <p:nvPr/>
        </p:nvSpPr>
        <p:spPr>
          <a:xfrm>
            <a:off x="7004434" y="1285875"/>
            <a:ext cx="4142161" cy="2585323"/>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Membership</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8</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Railroad</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28 Supplier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p:txBody>
      </p:sp>
    </p:spTree>
    <p:extLst>
      <p:ext uri="{BB962C8B-B14F-4D97-AF65-F5344CB8AC3E}">
        <p14:creationId xmlns:p14="http://schemas.microsoft.com/office/powerpoint/2010/main" val="28037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2EF85-A36A-DD98-ADA5-56EED51BC84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3898436-6ADD-91BF-1924-3DD6DF4E80FC}"/>
              </a:ext>
            </a:extLst>
          </p:cNvPr>
          <p:cNvSpPr>
            <a:spLocks noGrp="1"/>
          </p:cNvSpPr>
          <p:nvPr>
            <p:ph idx="1"/>
          </p:nvPr>
        </p:nvSpPr>
        <p:spPr>
          <a:xfrm>
            <a:off x="1913649" y="1259306"/>
            <a:ext cx="9733548" cy="4571998"/>
          </a:xfrm>
        </p:spPr>
        <p:txBody>
          <a:bodyPr/>
          <a:lstStyle/>
          <a:p>
            <a:r>
              <a:rPr lang="en-US" sz="2000" dirty="0"/>
              <a:t>July 29</a:t>
            </a:r>
            <a:r>
              <a:rPr lang="en-US" sz="2000" baseline="30000" dirty="0"/>
              <a:t>th</a:t>
            </a:r>
            <a:r>
              <a:rPr lang="en-US" sz="2000" dirty="0"/>
              <a:t> Cattron Hosted Meeting </a:t>
            </a:r>
          </a:p>
          <a:p>
            <a:r>
              <a:rPr lang="en-US" sz="2000" dirty="0"/>
              <a:t>Locomotive remote controls enhancing yard safety and productivity.</a:t>
            </a:r>
          </a:p>
          <a:p>
            <a:r>
              <a:rPr lang="en-US" sz="2000" dirty="0"/>
              <a:t>Numerous labs/testing/simulations; Full engineering staff</a:t>
            </a:r>
          </a:p>
        </p:txBody>
      </p:sp>
      <p:sp>
        <p:nvSpPr>
          <p:cNvPr id="4" name="Title 3">
            <a:extLst>
              <a:ext uri="{FF2B5EF4-FFF2-40B4-BE49-F238E27FC236}">
                <a16:creationId xmlns:a16="http://schemas.microsoft.com/office/drawing/2014/main" id="{DA48633A-E900-4156-05E0-A00DFDBED218}"/>
              </a:ext>
            </a:extLst>
          </p:cNvPr>
          <p:cNvSpPr>
            <a:spLocks noGrp="1"/>
          </p:cNvSpPr>
          <p:nvPr>
            <p:ph type="title"/>
          </p:nvPr>
        </p:nvSpPr>
        <p:spPr>
          <a:xfrm>
            <a:off x="1569340" y="239617"/>
            <a:ext cx="9345758" cy="830983"/>
          </a:xfrm>
        </p:spPr>
        <p:txBody>
          <a:bodyPr>
            <a:normAutofit/>
          </a:bodyPr>
          <a:lstStyle/>
          <a:p>
            <a:pPr algn="ctr"/>
            <a:r>
              <a:rPr lang="en-US" dirty="0"/>
              <a:t>Electrical Maintenance Activities</a:t>
            </a:r>
          </a:p>
        </p:txBody>
      </p:sp>
      <p:pic>
        <p:nvPicPr>
          <p:cNvPr id="1026" name="Picture 2" descr="cattron logo">
            <a:extLst>
              <a:ext uri="{FF2B5EF4-FFF2-40B4-BE49-F238E27FC236}">
                <a16:creationId xmlns:a16="http://schemas.microsoft.com/office/drawing/2014/main" id="{D92C4C56-740E-944C-8248-5980A113A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138" y="6248400"/>
            <a:ext cx="3400425"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alternative text description for this image">
            <a:extLst>
              <a:ext uri="{FF2B5EF4-FFF2-40B4-BE49-F238E27FC236}">
                <a16:creationId xmlns:a16="http://schemas.microsoft.com/office/drawing/2014/main" id="{E51C3202-9D21-90FA-F940-087E2BEA7B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9" t="18083" r="-1479" b="3875"/>
          <a:stretch>
            <a:fillRect/>
          </a:stretch>
        </p:blipFill>
        <p:spPr bwMode="auto">
          <a:xfrm>
            <a:off x="2286000" y="2508181"/>
            <a:ext cx="7620000" cy="378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255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5C88B-53EA-F94E-EFB8-431411CE91B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34E56E-7BFC-0AF3-5EB5-3DC74C5DAF60}"/>
              </a:ext>
            </a:extLst>
          </p:cNvPr>
          <p:cNvSpPr>
            <a:spLocks noGrp="1"/>
          </p:cNvSpPr>
          <p:nvPr>
            <p:ph idx="1"/>
          </p:nvPr>
        </p:nvSpPr>
        <p:spPr>
          <a:xfrm>
            <a:off x="1913649" y="1259306"/>
            <a:ext cx="9733548" cy="4571998"/>
          </a:xfrm>
        </p:spPr>
        <p:txBody>
          <a:bodyPr/>
          <a:lstStyle/>
          <a:p>
            <a:r>
              <a:rPr lang="en-US" dirty="0"/>
              <a:t>Team Building at Dave and Buster’s</a:t>
            </a:r>
          </a:p>
          <a:p>
            <a:pPr marL="0" indent="0">
              <a:buNone/>
            </a:pPr>
            <a:endParaRPr lang="en-US" dirty="0"/>
          </a:p>
        </p:txBody>
      </p:sp>
      <p:sp>
        <p:nvSpPr>
          <p:cNvPr id="4" name="Title 3">
            <a:extLst>
              <a:ext uri="{FF2B5EF4-FFF2-40B4-BE49-F238E27FC236}">
                <a16:creationId xmlns:a16="http://schemas.microsoft.com/office/drawing/2014/main" id="{CC42DE01-2554-0A8D-569F-1045D821ABAD}"/>
              </a:ext>
            </a:extLst>
          </p:cNvPr>
          <p:cNvSpPr>
            <a:spLocks noGrp="1"/>
          </p:cNvSpPr>
          <p:nvPr>
            <p:ph type="title"/>
          </p:nvPr>
        </p:nvSpPr>
        <p:spPr>
          <a:xfrm>
            <a:off x="1569340" y="239617"/>
            <a:ext cx="9345758" cy="830983"/>
          </a:xfrm>
        </p:spPr>
        <p:txBody>
          <a:bodyPr>
            <a:normAutofit/>
          </a:bodyPr>
          <a:lstStyle/>
          <a:p>
            <a:pPr algn="ctr"/>
            <a:r>
              <a:rPr lang="en-US" dirty="0"/>
              <a:t>Electrical Maintenance Activities</a:t>
            </a:r>
          </a:p>
        </p:txBody>
      </p:sp>
      <p:pic>
        <p:nvPicPr>
          <p:cNvPr id="2050" name="1649DA4C-CE8D-45A3-AAF7-8D40240310A4" descr="IMG_4229.PNG">
            <a:extLst>
              <a:ext uri="{FF2B5EF4-FFF2-40B4-BE49-F238E27FC236}">
                <a16:creationId xmlns:a16="http://schemas.microsoft.com/office/drawing/2014/main" id="{306F9E44-4137-CAE7-AD3F-72D36E4418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51" b="33531"/>
          <a:stretch>
            <a:fillRect/>
          </a:stretch>
        </p:blipFill>
        <p:spPr bwMode="auto">
          <a:xfrm>
            <a:off x="3185867" y="1697717"/>
            <a:ext cx="7694269" cy="448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44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E73F7-5B69-B740-BCEF-9F4B7C122BE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B80B47-9A7E-3344-275A-7BB1244DD6FF}"/>
              </a:ext>
            </a:extLst>
          </p:cNvPr>
          <p:cNvSpPr>
            <a:spLocks noGrp="1"/>
          </p:cNvSpPr>
          <p:nvPr>
            <p:ph idx="1"/>
          </p:nvPr>
        </p:nvSpPr>
        <p:spPr>
          <a:xfrm>
            <a:off x="1989419" y="1294030"/>
            <a:ext cx="10294386" cy="5078864"/>
          </a:xfrm>
        </p:spPr>
        <p:txBody>
          <a:bodyPr/>
          <a:lstStyle/>
          <a:p>
            <a:r>
              <a:rPr lang="en-US" u="sng" dirty="0"/>
              <a:t>Modern Locomotive LV/HV Electrical Safety</a:t>
            </a:r>
          </a:p>
          <a:p>
            <a:pPr lvl="1"/>
            <a:r>
              <a:rPr lang="en-US" dirty="0"/>
              <a:t>Mike Thomason, KLW  </a:t>
            </a:r>
          </a:p>
          <a:p>
            <a:pPr lvl="2"/>
            <a:r>
              <a:rPr lang="en-US" dirty="0"/>
              <a:t>Steve Alessandrini, CN</a:t>
            </a:r>
          </a:p>
          <a:p>
            <a:r>
              <a:rPr lang="en-US" u="sng" dirty="0"/>
              <a:t>Contactor Control Reliability</a:t>
            </a:r>
          </a:p>
          <a:p>
            <a:pPr lvl="1"/>
            <a:r>
              <a:rPr lang="en-US" dirty="0"/>
              <a:t>Eric Fortin, DLL</a:t>
            </a:r>
          </a:p>
          <a:p>
            <a:pPr lvl="2"/>
            <a:r>
              <a:rPr lang="en-US" dirty="0"/>
              <a:t>Matt Ablett and Dan Myers, Bohr Electronics</a:t>
            </a:r>
          </a:p>
          <a:p>
            <a:r>
              <a:rPr lang="en-US" u="sng" dirty="0"/>
              <a:t>Battery Electric &amp; Hybrid Locomotive Solutions</a:t>
            </a:r>
          </a:p>
          <a:p>
            <a:pPr lvl="1"/>
            <a:r>
              <a:rPr lang="en-US" dirty="0"/>
              <a:t>David Pettengill, DPG ; Am Soora ZTR</a:t>
            </a:r>
          </a:p>
          <a:p>
            <a:pPr lvl="2"/>
            <a:r>
              <a:rPr lang="en-US" dirty="0"/>
              <a:t>Raul Huerta, Harting Americas</a:t>
            </a:r>
          </a:p>
          <a:p>
            <a:r>
              <a:rPr lang="en-US" u="sng" dirty="0"/>
              <a:t>DC Motors and their use as Grid Blowers in Dynamic Braking Operations</a:t>
            </a:r>
          </a:p>
          <a:p>
            <a:pPr lvl="1"/>
            <a:r>
              <a:rPr lang="en-US" dirty="0"/>
              <a:t>Steve Romero, Wabtec</a:t>
            </a:r>
          </a:p>
          <a:p>
            <a:pPr lvl="2"/>
            <a:r>
              <a:rPr lang="en-US" dirty="0"/>
              <a:t>Rodney Myers, WLE</a:t>
            </a:r>
          </a:p>
        </p:txBody>
      </p:sp>
      <p:sp>
        <p:nvSpPr>
          <p:cNvPr id="4" name="Title 3">
            <a:extLst>
              <a:ext uri="{FF2B5EF4-FFF2-40B4-BE49-F238E27FC236}">
                <a16:creationId xmlns:a16="http://schemas.microsoft.com/office/drawing/2014/main" id="{AD9E4E6A-616F-B60B-8767-00DDDEA93510}"/>
              </a:ext>
            </a:extLst>
          </p:cNvPr>
          <p:cNvSpPr>
            <a:spLocks noGrp="1"/>
          </p:cNvSpPr>
          <p:nvPr>
            <p:ph type="title"/>
          </p:nvPr>
        </p:nvSpPr>
        <p:spPr>
          <a:xfrm>
            <a:off x="1569340" y="239617"/>
            <a:ext cx="9345758" cy="830983"/>
          </a:xfrm>
        </p:spPr>
        <p:txBody>
          <a:bodyPr>
            <a:normAutofit/>
          </a:bodyPr>
          <a:lstStyle/>
          <a:p>
            <a:pPr algn="ctr"/>
            <a:r>
              <a:rPr lang="en-US" dirty="0"/>
              <a:t>RSI Omaha Technical Papers</a:t>
            </a:r>
          </a:p>
        </p:txBody>
      </p:sp>
    </p:spTree>
    <p:extLst>
      <p:ext uri="{BB962C8B-B14F-4D97-AF65-F5344CB8AC3E}">
        <p14:creationId xmlns:p14="http://schemas.microsoft.com/office/powerpoint/2010/main" val="282609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C4F94-F0C5-0BEE-F987-88F9F02B6C0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B870B7C-789C-0673-1283-163DD794FC10}"/>
              </a:ext>
            </a:extLst>
          </p:cNvPr>
          <p:cNvSpPr txBox="1"/>
          <p:nvPr/>
        </p:nvSpPr>
        <p:spPr>
          <a:xfrm>
            <a:off x="1478070" y="208148"/>
            <a:ext cx="9820405" cy="1446550"/>
          </a:xfrm>
          <a:prstGeom prst="rect">
            <a:avLst/>
          </a:prstGeom>
          <a:noFill/>
        </p:spPr>
        <p:txBody>
          <a:bodyPr wrap="square">
            <a:spAutoFit/>
          </a:bodyPr>
          <a:lstStyle/>
          <a:p>
            <a:pPr algn="ctr"/>
            <a:r>
              <a:rPr lang="en-US" sz="4400" i="1" dirty="0"/>
              <a:t>High Voltage/Low Voltage Safety in Modern Locomotive Technologies</a:t>
            </a:r>
            <a:endParaRPr lang="en-US" sz="4400" dirty="0"/>
          </a:p>
        </p:txBody>
      </p:sp>
      <p:sp>
        <p:nvSpPr>
          <p:cNvPr id="5" name="TextBox 4">
            <a:extLst>
              <a:ext uri="{FF2B5EF4-FFF2-40B4-BE49-F238E27FC236}">
                <a16:creationId xmlns:a16="http://schemas.microsoft.com/office/drawing/2014/main" id="{E7179111-ABF5-9FD3-4DAD-185B05FADA5D}"/>
              </a:ext>
            </a:extLst>
          </p:cNvPr>
          <p:cNvSpPr txBox="1"/>
          <p:nvPr/>
        </p:nvSpPr>
        <p:spPr>
          <a:xfrm>
            <a:off x="1185798" y="2013512"/>
            <a:ext cx="10805574" cy="5909310"/>
          </a:xfrm>
          <a:prstGeom prst="rect">
            <a:avLst/>
          </a:prstGeom>
          <a:noFill/>
        </p:spPr>
        <p:txBody>
          <a:bodyPr wrap="square">
            <a:spAutoFit/>
          </a:bodyPr>
          <a:lstStyle/>
          <a:p>
            <a:r>
              <a:rPr lang="en-US" b="1" dirty="0"/>
              <a:t>Abstract</a:t>
            </a:r>
            <a:r>
              <a:rPr lang="en-US" dirty="0"/>
              <a:t>  </a:t>
            </a:r>
          </a:p>
          <a:p>
            <a:r>
              <a:rPr lang="en-US" dirty="0"/>
              <a:t>This paper provides high-voltage safety considerations across four key locomotive types: diesel-electric, full electric (pantograph and third rail), battery-hybrid, and hydrogen-powered locomotives.</a:t>
            </a:r>
          </a:p>
          <a:p>
            <a:endParaRPr lang="en-US" dirty="0"/>
          </a:p>
          <a:p>
            <a:r>
              <a:rPr lang="en-US" b="1" dirty="0">
                <a:solidFill>
                  <a:schemeClr val="dk1"/>
                </a:solidFill>
                <a:latin typeface="Arial" panose="020B0604020202020204" pitchFamily="34" charset="0"/>
                <a:cs typeface="Arial" panose="020B0604020202020204" pitchFamily="34" charset="0"/>
                <a:sym typeface="Arial"/>
              </a:rPr>
              <a:t>Background</a:t>
            </a:r>
          </a:p>
          <a:p>
            <a:r>
              <a:rPr lang="en-US" dirty="0"/>
              <a:t>Diesel-Electric Locomotives remain essential in freight and passenger operations. High-voltage hazards in these systems arise from traction alternators, traction motors, and dynamic braking systems operating at several hundred volts. Safe work practices and protocols, high-voltage compartmentalization, and proper grounding procedures are essential to mitigate arc flash, shock, electrocution risks during maintenance and operation.</a:t>
            </a:r>
          </a:p>
          <a:p>
            <a:endParaRPr lang="en-US" dirty="0"/>
          </a:p>
          <a:p>
            <a:r>
              <a:rPr lang="en-US" b="1" dirty="0"/>
              <a:t>Conclusion </a:t>
            </a:r>
          </a:p>
          <a:p>
            <a:r>
              <a:rPr lang="en-US" dirty="0"/>
              <a:t>As the industry continues to modernize, high-voltage safety practices are essential for protecting personnel, equipment, and infrastructure.</a:t>
            </a:r>
          </a:p>
          <a:p>
            <a:pPr algn="ctr">
              <a:buClr>
                <a:schemeClr val="dk1"/>
              </a:buClr>
              <a:buSzPts val="1000"/>
            </a:pPr>
            <a:endParaRPr lang="en-US" dirty="0"/>
          </a:p>
          <a:p>
            <a:pPr algn="ctr">
              <a:buClr>
                <a:schemeClr val="dk1"/>
              </a:buClr>
              <a:buSzPts val="1000"/>
            </a:pPr>
            <a:r>
              <a:rPr lang="en-US" dirty="0"/>
              <a:t>Mike Thomason, KLW</a:t>
            </a:r>
          </a:p>
          <a:p>
            <a:pPr algn="ctr">
              <a:buClr>
                <a:schemeClr val="dk1"/>
              </a:buClr>
              <a:buSzPts val="1000"/>
            </a:pPr>
            <a:r>
              <a:rPr lang="en-US" dirty="0"/>
              <a:t>As presented by Raul Huerta, Harting Americas</a:t>
            </a:r>
          </a:p>
          <a:p>
            <a:pPr algn="ctr">
              <a:buClr>
                <a:schemeClr val="dk1"/>
              </a:buClr>
              <a:buSzPts val="1000"/>
            </a:pPr>
            <a:endParaRPr lang="en-US" dirty="0"/>
          </a:p>
          <a:p>
            <a:endParaRPr lang="en-US" dirty="0"/>
          </a:p>
          <a:p>
            <a:endParaRPr lang="en-US" b="1" dirty="0"/>
          </a:p>
          <a:p>
            <a:endParaRPr lang="en-US" dirty="0"/>
          </a:p>
        </p:txBody>
      </p:sp>
    </p:spTree>
    <p:extLst>
      <p:ext uri="{BB962C8B-B14F-4D97-AF65-F5344CB8AC3E}">
        <p14:creationId xmlns:p14="http://schemas.microsoft.com/office/powerpoint/2010/main" val="101353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18F1E-D5D8-7124-ECA8-86D4ACB2302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BC56C1D-D65F-A571-FA83-5D1AFA5F7493}"/>
              </a:ext>
            </a:extLst>
          </p:cNvPr>
          <p:cNvSpPr txBox="1"/>
          <p:nvPr/>
        </p:nvSpPr>
        <p:spPr>
          <a:xfrm>
            <a:off x="1466495" y="254446"/>
            <a:ext cx="9820405" cy="769441"/>
          </a:xfrm>
          <a:prstGeom prst="rect">
            <a:avLst/>
          </a:prstGeom>
          <a:noFill/>
        </p:spPr>
        <p:txBody>
          <a:bodyPr wrap="square">
            <a:spAutoFit/>
          </a:bodyPr>
          <a:lstStyle/>
          <a:p>
            <a:pPr algn="ctr"/>
            <a:r>
              <a:rPr lang="en-US" sz="4400" u="sng" dirty="0"/>
              <a:t>Contactor Control Reliability</a:t>
            </a:r>
          </a:p>
        </p:txBody>
      </p:sp>
      <p:sp>
        <p:nvSpPr>
          <p:cNvPr id="3" name="TextBox 2">
            <a:extLst>
              <a:ext uri="{FF2B5EF4-FFF2-40B4-BE49-F238E27FC236}">
                <a16:creationId xmlns:a16="http://schemas.microsoft.com/office/drawing/2014/main" id="{1C753F98-F1B8-8F8E-AC70-5308CA01AE19}"/>
              </a:ext>
            </a:extLst>
          </p:cNvPr>
          <p:cNvSpPr txBox="1"/>
          <p:nvPr/>
        </p:nvSpPr>
        <p:spPr>
          <a:xfrm>
            <a:off x="810228" y="1356385"/>
            <a:ext cx="10938076" cy="5570756"/>
          </a:xfrm>
          <a:prstGeom prst="rect">
            <a:avLst/>
          </a:prstGeom>
          <a:noFill/>
        </p:spPr>
        <p:txBody>
          <a:bodyPr wrap="square">
            <a:spAutoFit/>
          </a:bodyPr>
          <a:lstStyle/>
          <a:p>
            <a:pPr marL="0" marR="0" lvl="0" indent="0" algn="l" rtl="0">
              <a:lnSpc>
                <a:spcPct val="100000"/>
              </a:lnSpc>
              <a:spcBef>
                <a:spcPts val="0"/>
              </a:spcBef>
              <a:buClr>
                <a:schemeClr val="dk1"/>
              </a:buClr>
              <a:buSzPts val="975"/>
              <a:buFont typeface="Arial"/>
              <a:buNone/>
            </a:pPr>
            <a:r>
              <a:rPr lang="en-US" sz="1800" b="1" i="0" u="none" strike="noStrike" cap="none" dirty="0">
                <a:solidFill>
                  <a:schemeClr val="dk1"/>
                </a:solidFill>
                <a:latin typeface="Arial" panose="020B0604020202020204" pitchFamily="34" charset="0"/>
                <a:ea typeface="Arial"/>
                <a:cs typeface="Arial" panose="020B0604020202020204" pitchFamily="34" charset="0"/>
                <a:sym typeface="Arial"/>
              </a:rPr>
              <a:t>Abstract</a:t>
            </a:r>
            <a:endParaRPr lang="en-US" b="1" dirty="0">
              <a:solidFill>
                <a:schemeClr val="dk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buClr>
                <a:schemeClr val="dk1"/>
              </a:buClr>
              <a:buSzPts val="975"/>
              <a:buFont typeface="Arial"/>
              <a:buNone/>
            </a:pPr>
            <a:r>
              <a:rPr lang="en-US" sz="1800" dirty="0">
                <a:solidFill>
                  <a:schemeClr val="dk1"/>
                </a:solidFill>
                <a:latin typeface="Arial" panose="020B0604020202020204" pitchFamily="34" charset="0"/>
                <a:ea typeface="Arial"/>
                <a:cs typeface="Arial" panose="020B0604020202020204" pitchFamily="34" charset="0"/>
                <a:sym typeface="Arial"/>
              </a:rPr>
              <a:t>Analyzing frequent failures of electrical contactors and </a:t>
            </a:r>
            <a:r>
              <a:rPr lang="en-US" dirty="0">
                <a:solidFill>
                  <a:schemeClr val="dk1"/>
                </a:solidFill>
                <a:latin typeface="Arial" panose="020B0604020202020204" pitchFamily="34" charset="0"/>
                <a:ea typeface="Arial"/>
                <a:cs typeface="Arial" panose="020B0604020202020204" pitchFamily="34" charset="0"/>
                <a:sym typeface="Arial"/>
              </a:rPr>
              <a:t>their </a:t>
            </a:r>
            <a:r>
              <a:rPr lang="en-US" sz="1800" dirty="0">
                <a:solidFill>
                  <a:schemeClr val="dk1"/>
                </a:solidFill>
                <a:latin typeface="Arial" panose="020B0604020202020204" pitchFamily="34" charset="0"/>
                <a:ea typeface="Arial"/>
                <a:cs typeface="Arial" panose="020B0604020202020204" pitchFamily="34" charset="0"/>
                <a:sym typeface="Arial"/>
              </a:rPr>
              <a:t>controllers used in today’s locomotives.  The industry is enhancing maintenance strategies to </a:t>
            </a:r>
            <a:r>
              <a:rPr lang="en-US" dirty="0">
                <a:solidFill>
                  <a:schemeClr val="dk1"/>
                </a:solidFill>
                <a:latin typeface="Arial" panose="020B0604020202020204" pitchFamily="34" charset="0"/>
                <a:ea typeface="Arial"/>
                <a:cs typeface="Arial" panose="020B0604020202020204" pitchFamily="34" charset="0"/>
                <a:sym typeface="Arial"/>
              </a:rPr>
              <a:t>increase</a:t>
            </a:r>
            <a:r>
              <a:rPr lang="en-US" sz="1800" dirty="0">
                <a:solidFill>
                  <a:schemeClr val="dk1"/>
                </a:solidFill>
                <a:latin typeface="Arial" panose="020B0604020202020204" pitchFamily="34" charset="0"/>
                <a:ea typeface="Arial"/>
                <a:cs typeface="Arial" panose="020B0604020202020204" pitchFamily="34" charset="0"/>
                <a:sym typeface="Arial"/>
              </a:rPr>
              <a:t> performance</a:t>
            </a:r>
            <a:r>
              <a:rPr lang="en-US" dirty="0">
                <a:solidFill>
                  <a:schemeClr val="dk1"/>
                </a:solidFill>
                <a:latin typeface="Arial" panose="020B0604020202020204" pitchFamily="34" charset="0"/>
                <a:ea typeface="Arial"/>
                <a:cs typeface="Arial" panose="020B0604020202020204" pitchFamily="34" charset="0"/>
                <a:sym typeface="Arial"/>
              </a:rPr>
              <a:t> </a:t>
            </a:r>
            <a:r>
              <a:rPr lang="en-US" sz="1800" dirty="0">
                <a:solidFill>
                  <a:schemeClr val="dk1"/>
                </a:solidFill>
                <a:latin typeface="Arial" panose="020B0604020202020204" pitchFamily="34" charset="0"/>
                <a:ea typeface="Arial"/>
                <a:cs typeface="Arial" panose="020B0604020202020204" pitchFamily="34" charset="0"/>
                <a:sym typeface="Arial"/>
              </a:rPr>
              <a:t>and ensure sustainable operational efficiency across </a:t>
            </a:r>
            <a:r>
              <a:rPr lang="en-US" dirty="0">
                <a:solidFill>
                  <a:schemeClr val="dk1"/>
                </a:solidFill>
                <a:latin typeface="Arial" panose="020B0604020202020204" pitchFamily="34" charset="0"/>
                <a:ea typeface="Arial"/>
                <a:cs typeface="Arial" panose="020B0604020202020204" pitchFamily="34" charset="0"/>
                <a:sym typeface="Arial"/>
              </a:rPr>
              <a:t>our industry.</a:t>
            </a:r>
            <a:endParaRPr lang="en-US" sz="1600" dirty="0">
              <a:solidFill>
                <a:schemeClr val="dk1"/>
              </a:solidFill>
              <a:latin typeface="Arial" panose="020B0604020202020204" pitchFamily="34" charset="0"/>
              <a:cs typeface="Arial" panose="020B0604020202020204" pitchFamily="34" charset="0"/>
              <a:sym typeface="Arial"/>
            </a:endParaRPr>
          </a:p>
          <a:p>
            <a:pPr marL="0" lvl="0" indent="0">
              <a:lnSpc>
                <a:spcPct val="100000"/>
              </a:lnSpc>
              <a:spcBef>
                <a:spcPts val="0"/>
              </a:spcBef>
              <a:buSzPts val="1300"/>
              <a:buNone/>
            </a:pPr>
            <a:endParaRPr lang="en-US" sz="1600" b="1" i="0" u="none" strike="noStrike" cap="none" dirty="0">
              <a:solidFill>
                <a:schemeClr val="dk1"/>
              </a:solidFill>
              <a:latin typeface="Arial" panose="020B0604020202020204" pitchFamily="34" charset="0"/>
              <a:cs typeface="Arial" panose="020B0604020202020204" pitchFamily="34" charset="0"/>
              <a:sym typeface="Arial"/>
            </a:endParaRPr>
          </a:p>
          <a:p>
            <a:pPr marL="0" lvl="0" indent="0">
              <a:lnSpc>
                <a:spcPct val="100000"/>
              </a:lnSpc>
              <a:spcBef>
                <a:spcPts val="0"/>
              </a:spcBef>
              <a:buSzPts val="1300"/>
              <a:buNone/>
            </a:pPr>
            <a:r>
              <a:rPr lang="en-US" sz="1800" b="1" i="0" u="none" strike="noStrike" cap="none" dirty="0">
                <a:solidFill>
                  <a:schemeClr val="dk1"/>
                </a:solidFill>
                <a:latin typeface="Arial" panose="020B0604020202020204" pitchFamily="34" charset="0"/>
                <a:cs typeface="Arial" panose="020B0604020202020204" pitchFamily="34" charset="0"/>
                <a:sym typeface="Arial"/>
              </a:rPr>
              <a:t>Background</a:t>
            </a:r>
            <a:endParaRPr lang="en-US" b="1" i="0" u="none" strike="noStrike" cap="none" dirty="0">
              <a:solidFill>
                <a:schemeClr val="dk1"/>
              </a:solidFill>
              <a:latin typeface="Arial" panose="020B0604020202020204" pitchFamily="34" charset="0"/>
              <a:cs typeface="Arial" panose="020B0604020202020204" pitchFamily="34" charset="0"/>
              <a:sym typeface="Arial"/>
            </a:endParaRPr>
          </a:p>
          <a:p>
            <a:pPr marL="0" lvl="0" indent="0">
              <a:lnSpc>
                <a:spcPct val="100000"/>
              </a:lnSpc>
              <a:spcBef>
                <a:spcPts val="0"/>
              </a:spcBef>
              <a:buSzPts val="1300"/>
              <a:buNone/>
            </a:pPr>
            <a:r>
              <a:rPr lang="en-US" sz="1800" dirty="0">
                <a:solidFill>
                  <a:schemeClr val="dk1"/>
                </a:solidFill>
                <a:latin typeface="Arial" panose="020B0604020202020204" pitchFamily="34" charset="0"/>
                <a:cs typeface="Arial" panose="020B0604020202020204" pitchFamily="34" charset="0"/>
                <a:sym typeface="Arial"/>
              </a:rPr>
              <a:t>OEM recommendations</a:t>
            </a:r>
          </a:p>
          <a:p>
            <a:pPr marL="0" lvl="0" indent="0">
              <a:lnSpc>
                <a:spcPct val="100000"/>
              </a:lnSpc>
              <a:spcBef>
                <a:spcPts val="0"/>
              </a:spcBef>
              <a:buSzPts val="1300"/>
              <a:buNone/>
            </a:pPr>
            <a:r>
              <a:rPr lang="en-US" sz="1800" dirty="0">
                <a:solidFill>
                  <a:schemeClr val="dk1"/>
                </a:solidFill>
                <a:latin typeface="Arial" panose="020B0604020202020204" pitchFamily="34" charset="0"/>
                <a:cs typeface="Arial" panose="020B0604020202020204" pitchFamily="34" charset="0"/>
                <a:sym typeface="Arial"/>
              </a:rPr>
              <a:t>Instruction manua</a:t>
            </a:r>
            <a:r>
              <a:rPr lang="en-US" dirty="0">
                <a:solidFill>
                  <a:schemeClr val="dk1"/>
                </a:solidFill>
                <a:latin typeface="Arial" panose="020B0604020202020204" pitchFamily="34" charset="0"/>
                <a:cs typeface="Arial" panose="020B0604020202020204" pitchFamily="34" charset="0"/>
                <a:sym typeface="Arial"/>
              </a:rPr>
              <a:t>ls where applicable</a:t>
            </a:r>
          </a:p>
          <a:p>
            <a:pPr marL="0" lvl="0" indent="0">
              <a:lnSpc>
                <a:spcPct val="100000"/>
              </a:lnSpc>
              <a:spcBef>
                <a:spcPts val="0"/>
              </a:spcBef>
              <a:buSzPts val="1300"/>
              <a:buNone/>
            </a:pPr>
            <a:r>
              <a:rPr lang="en-US" sz="1800" dirty="0">
                <a:solidFill>
                  <a:schemeClr val="dk1"/>
                </a:solidFill>
                <a:latin typeface="Arial" panose="020B0604020202020204" pitchFamily="34" charset="0"/>
                <a:cs typeface="Arial" panose="020B0604020202020204" pitchFamily="34" charset="0"/>
                <a:sym typeface="Arial"/>
              </a:rPr>
              <a:t>Individual components replacement criteria</a:t>
            </a:r>
            <a:endParaRPr lang="en-US" dirty="0">
              <a:solidFill>
                <a:schemeClr val="dk1"/>
              </a:solidFill>
              <a:latin typeface="Arial" panose="020B0604020202020204" pitchFamily="34" charset="0"/>
              <a:cs typeface="Arial" panose="020B0604020202020204" pitchFamily="34" charset="0"/>
              <a:sym typeface="Arial"/>
            </a:endParaRPr>
          </a:p>
          <a:p>
            <a:pPr marL="0" lvl="0" indent="0">
              <a:lnSpc>
                <a:spcPct val="100000"/>
              </a:lnSpc>
              <a:spcBef>
                <a:spcPts val="0"/>
              </a:spcBef>
              <a:buSzPts val="1300"/>
              <a:buNone/>
            </a:pPr>
            <a:r>
              <a:rPr lang="en-US" dirty="0">
                <a:solidFill>
                  <a:schemeClr val="dk1"/>
                </a:solidFill>
                <a:latin typeface="Arial" panose="020B0604020202020204" pitchFamily="34" charset="0"/>
                <a:cs typeface="Arial" panose="020B0604020202020204" pitchFamily="34" charset="0"/>
                <a:sym typeface="Arial"/>
              </a:rPr>
              <a:t>Railroad preferences</a:t>
            </a:r>
            <a:endParaRPr lang="en-US" sz="1800" dirty="0">
              <a:solidFill>
                <a:schemeClr val="dk1"/>
              </a:solidFill>
              <a:latin typeface="Arial" panose="020B0604020202020204" pitchFamily="34" charset="0"/>
              <a:cs typeface="Arial" panose="020B0604020202020204" pitchFamily="34" charset="0"/>
              <a:sym typeface="Arial"/>
            </a:endParaRPr>
          </a:p>
          <a:p>
            <a:pPr marL="0" indent="0">
              <a:lnSpc>
                <a:spcPct val="100000"/>
              </a:lnSpc>
              <a:spcBef>
                <a:spcPts val="0"/>
              </a:spcBef>
              <a:buSzPts val="1300"/>
              <a:buNone/>
            </a:pPr>
            <a:endParaRPr lang="en-US" sz="1600" b="1" dirty="0">
              <a:solidFill>
                <a:schemeClr val="dk1"/>
              </a:solidFill>
              <a:latin typeface="Arial" panose="020B0604020202020204" pitchFamily="34" charset="0"/>
              <a:cs typeface="Arial" panose="020B0604020202020204" pitchFamily="34" charset="0"/>
              <a:sym typeface="Arial"/>
            </a:endParaRPr>
          </a:p>
          <a:p>
            <a:pPr marL="0" indent="0">
              <a:lnSpc>
                <a:spcPct val="100000"/>
              </a:lnSpc>
              <a:spcBef>
                <a:spcPts val="0"/>
              </a:spcBef>
              <a:buSzPts val="1300"/>
              <a:buNone/>
            </a:pPr>
            <a:r>
              <a:rPr lang="en-US" sz="1800" b="1" dirty="0">
                <a:solidFill>
                  <a:schemeClr val="dk1"/>
                </a:solidFill>
                <a:latin typeface="Arial" panose="020B0604020202020204" pitchFamily="34" charset="0"/>
                <a:cs typeface="Arial" panose="020B0604020202020204" pitchFamily="34" charset="0"/>
                <a:sym typeface="Arial"/>
              </a:rPr>
              <a:t>Conclusion </a:t>
            </a:r>
            <a:endParaRPr lang="en-US" b="1" dirty="0">
              <a:solidFill>
                <a:schemeClr val="dk1"/>
              </a:solidFill>
              <a:latin typeface="Arial" panose="020B0604020202020204" pitchFamily="34" charset="0"/>
              <a:cs typeface="Arial" panose="020B0604020202020204" pitchFamily="34" charset="0"/>
              <a:sym typeface="Arial"/>
            </a:endParaRPr>
          </a:p>
          <a:p>
            <a:pPr marL="0" indent="0">
              <a:lnSpc>
                <a:spcPct val="100000"/>
              </a:lnSpc>
              <a:spcBef>
                <a:spcPts val="0"/>
              </a:spcBef>
              <a:buSzPts val="1300"/>
              <a:buNone/>
            </a:pPr>
            <a:r>
              <a:rPr lang="en-US" sz="1800" dirty="0">
                <a:solidFill>
                  <a:schemeClr val="dk1"/>
                </a:solidFill>
                <a:latin typeface="Arial" panose="020B0604020202020204" pitchFamily="34" charset="0"/>
                <a:cs typeface="Arial" panose="020B0604020202020204" pitchFamily="34" charset="0"/>
                <a:sym typeface="Arial"/>
              </a:rPr>
              <a:t>PM’s with condition-based monitoring is the most effective method to sustain controller and contactor reliability.   Proactive inspections, timely replacement, and data-driven diagnostics reduce failures, extend component life, and secure efficient railroad operations.</a:t>
            </a:r>
          </a:p>
          <a:p>
            <a:pPr marL="285750" algn="ctr">
              <a:buSzPts val="1100"/>
            </a:pPr>
            <a:endParaRPr lang="en-US" dirty="0"/>
          </a:p>
          <a:p>
            <a:pPr marL="285750" algn="ctr">
              <a:buSzPts val="1100"/>
            </a:pPr>
            <a:r>
              <a:rPr lang="en-US" dirty="0"/>
              <a:t>Eric Fortin, DLL</a:t>
            </a:r>
          </a:p>
          <a:p>
            <a:pPr marL="285750" algn="ctr">
              <a:buSzPts val="1100"/>
            </a:pPr>
            <a:r>
              <a:rPr lang="en-US" dirty="0"/>
              <a:t>As presented by Dan Myers, Bohr Electronics</a:t>
            </a:r>
          </a:p>
          <a:p>
            <a:pPr marL="285750" algn="ctr">
              <a:buSzPts val="1100"/>
            </a:pPr>
            <a:r>
              <a:rPr lang="en-US" dirty="0"/>
              <a:t> </a:t>
            </a:r>
          </a:p>
          <a:p>
            <a:pPr marL="285750" algn="ctr">
              <a:lnSpc>
                <a:spcPct val="100000"/>
              </a:lnSpc>
              <a:spcBef>
                <a:spcPts val="0"/>
              </a:spcBef>
              <a:buSzPts val="1100"/>
            </a:pPr>
            <a:endParaRPr lang="en-US" sz="1800" dirty="0">
              <a:solidFill>
                <a:schemeClr val="dk1"/>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74544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BE1A9-8125-224E-FDD6-A6B5796346C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1CD7583-AC7C-E62E-9766-993D69227BE5}"/>
              </a:ext>
            </a:extLst>
          </p:cNvPr>
          <p:cNvSpPr txBox="1"/>
          <p:nvPr/>
        </p:nvSpPr>
        <p:spPr>
          <a:xfrm>
            <a:off x="1478070" y="208148"/>
            <a:ext cx="9820405" cy="1446550"/>
          </a:xfrm>
          <a:prstGeom prst="rect">
            <a:avLst/>
          </a:prstGeom>
          <a:noFill/>
        </p:spPr>
        <p:txBody>
          <a:bodyPr wrap="square">
            <a:spAutoFit/>
          </a:bodyPr>
          <a:lstStyle/>
          <a:p>
            <a:pPr algn="ctr"/>
            <a:r>
              <a:rPr lang="en-US" sz="4400" dirty="0"/>
              <a:t>Battery Electric &amp; Hybrid Locomotive Solutions</a:t>
            </a:r>
          </a:p>
        </p:txBody>
      </p:sp>
      <p:sp>
        <p:nvSpPr>
          <p:cNvPr id="2" name="TextBox 1">
            <a:extLst>
              <a:ext uri="{FF2B5EF4-FFF2-40B4-BE49-F238E27FC236}">
                <a16:creationId xmlns:a16="http://schemas.microsoft.com/office/drawing/2014/main" id="{A8052279-C6B7-7C69-A314-F6BF4A39BAB8}"/>
              </a:ext>
            </a:extLst>
          </p:cNvPr>
          <p:cNvSpPr txBox="1"/>
          <p:nvPr/>
        </p:nvSpPr>
        <p:spPr>
          <a:xfrm>
            <a:off x="1189970" y="1504385"/>
            <a:ext cx="10396603" cy="5016758"/>
          </a:xfrm>
          <a:prstGeom prst="rect">
            <a:avLst/>
          </a:prstGeom>
          <a:noFill/>
        </p:spPr>
        <p:txBody>
          <a:bodyPr wrap="square">
            <a:spAutoFit/>
          </a:bodyPr>
          <a:lstStyle/>
          <a:p>
            <a:pPr lvl="0">
              <a:buClr>
                <a:schemeClr val="dk1"/>
              </a:buClr>
              <a:buSzPts val="975"/>
            </a:pPr>
            <a:r>
              <a:rPr lang="en-US" b="1" dirty="0">
                <a:solidFill>
                  <a:schemeClr val="dk1"/>
                </a:solidFill>
                <a:latin typeface="Arial" panose="020B0604020202020204" pitchFamily="34" charset="0"/>
                <a:ea typeface="Arial"/>
                <a:cs typeface="Arial" panose="020B0604020202020204" pitchFamily="34" charset="0"/>
                <a:sym typeface="Arial"/>
              </a:rPr>
              <a:t>Abstract</a:t>
            </a:r>
            <a:r>
              <a:rPr lang="en-US" dirty="0">
                <a:solidFill>
                  <a:schemeClr val="dk1"/>
                </a:solidFill>
                <a:latin typeface="Arial" panose="020B0604020202020204" pitchFamily="34" charset="0"/>
                <a:ea typeface="Arial"/>
                <a:cs typeface="Arial" panose="020B0604020202020204" pitchFamily="34" charset="0"/>
                <a:sym typeface="Arial"/>
              </a:rPr>
              <a:t> </a:t>
            </a:r>
          </a:p>
          <a:p>
            <a:pPr lvl="0">
              <a:buClr>
                <a:schemeClr val="dk1"/>
              </a:buClr>
              <a:buSzPts val="975"/>
            </a:pPr>
            <a:r>
              <a:rPr lang="en-US" dirty="0">
                <a:solidFill>
                  <a:schemeClr val="dk1"/>
                </a:solidFill>
                <a:latin typeface="Arial" panose="020B0604020202020204" pitchFamily="34" charset="0"/>
                <a:ea typeface="Arial"/>
                <a:cs typeface="Arial" panose="020B0604020202020204" pitchFamily="34" charset="0"/>
                <a:sym typeface="Arial"/>
              </a:rPr>
              <a:t>This paper presents a review of form and functionality of four different methods of locomotive electronification. </a:t>
            </a:r>
            <a:endParaRPr lang="en-US" dirty="0">
              <a:solidFill>
                <a:schemeClr val="dk1"/>
              </a:solidFill>
              <a:latin typeface="Arial" panose="020B0604020202020204" pitchFamily="34" charset="0"/>
              <a:cs typeface="Arial" panose="020B0604020202020204" pitchFamily="34" charset="0"/>
              <a:sym typeface="Arial"/>
            </a:endParaRPr>
          </a:p>
          <a:p>
            <a:pPr lvl="0">
              <a:buSzPts val="1300"/>
            </a:pPr>
            <a:endParaRPr lang="en-US" sz="1600" b="1" dirty="0">
              <a:solidFill>
                <a:schemeClr val="dk1"/>
              </a:solidFill>
              <a:latin typeface="Arial" panose="020B0604020202020204" pitchFamily="34" charset="0"/>
              <a:cs typeface="Arial" panose="020B0604020202020204" pitchFamily="34" charset="0"/>
              <a:sym typeface="Arial"/>
            </a:endParaRPr>
          </a:p>
          <a:p>
            <a:pPr lvl="0">
              <a:buSzPts val="1300"/>
            </a:pPr>
            <a:r>
              <a:rPr lang="en-US" b="1" dirty="0">
                <a:solidFill>
                  <a:schemeClr val="dk1"/>
                </a:solidFill>
                <a:latin typeface="Arial" panose="020B0604020202020204" pitchFamily="34" charset="0"/>
                <a:cs typeface="Arial" panose="020B0604020202020204" pitchFamily="34" charset="0"/>
                <a:sym typeface="Arial"/>
              </a:rPr>
              <a:t>Background</a:t>
            </a:r>
          </a:p>
          <a:p>
            <a:pPr lvl="0">
              <a:buSzPts val="1300"/>
            </a:pPr>
            <a:r>
              <a:rPr lang="en-US" dirty="0">
                <a:solidFill>
                  <a:schemeClr val="dk1"/>
                </a:solidFill>
                <a:latin typeface="Arial" panose="020B0604020202020204" pitchFamily="34" charset="0"/>
                <a:cs typeface="Arial" panose="020B0604020202020204" pitchFamily="34" charset="0"/>
                <a:sym typeface="Arial"/>
              </a:rPr>
              <a:t>A review and understanding of the different system-level solutions heading to market is needed to determine which solution best matches specific service requirements, fuels savings metrics, or environmental objectives.  Battery Electric and three different configurations of Hybrid locomotives are discussed. The solutions considered offer different levels of emissions reduction, fuel savings, and mission flexibility.</a:t>
            </a:r>
          </a:p>
          <a:p>
            <a:pPr>
              <a:buSzPts val="1300"/>
            </a:pPr>
            <a:endParaRPr lang="en-US" sz="1600" b="1" dirty="0">
              <a:solidFill>
                <a:schemeClr val="dk1"/>
              </a:solidFill>
              <a:latin typeface="Arial" panose="020B0604020202020204" pitchFamily="34" charset="0"/>
              <a:cs typeface="Arial" panose="020B0604020202020204" pitchFamily="34" charset="0"/>
              <a:sym typeface="Arial"/>
            </a:endParaRPr>
          </a:p>
          <a:p>
            <a:pPr>
              <a:buSzPts val="1300"/>
            </a:pPr>
            <a:r>
              <a:rPr lang="en-US" b="1" dirty="0">
                <a:solidFill>
                  <a:schemeClr val="dk1"/>
                </a:solidFill>
                <a:latin typeface="Arial" panose="020B0604020202020204" pitchFamily="34" charset="0"/>
                <a:cs typeface="Arial" panose="020B0604020202020204" pitchFamily="34" charset="0"/>
                <a:sym typeface="Arial"/>
              </a:rPr>
              <a:t>Conclusion </a:t>
            </a:r>
          </a:p>
          <a:p>
            <a:pPr>
              <a:buSzPts val="1300"/>
            </a:pPr>
            <a:r>
              <a:rPr lang="en-US" dirty="0">
                <a:solidFill>
                  <a:schemeClr val="dk1"/>
                </a:solidFill>
                <a:latin typeface="Arial" panose="020B0604020202020204" pitchFamily="34" charset="0"/>
                <a:cs typeface="Arial" panose="020B0604020202020204" pitchFamily="34" charset="0"/>
                <a:sym typeface="Arial"/>
              </a:rPr>
              <a:t>This paper helps individuals considering new electrification technology understand the different systems coming to market, enabling more informed decision making. </a:t>
            </a:r>
          </a:p>
          <a:p>
            <a:pPr algn="ctr">
              <a:buClr>
                <a:schemeClr val="dk1"/>
              </a:buClr>
              <a:buSzPts val="1000"/>
            </a:pPr>
            <a:endParaRPr lang="en-US" dirty="0"/>
          </a:p>
          <a:p>
            <a:pPr algn="ctr">
              <a:buClr>
                <a:schemeClr val="dk1"/>
              </a:buClr>
              <a:buSzPts val="1000"/>
            </a:pPr>
            <a:r>
              <a:rPr lang="en-US" dirty="0"/>
              <a:t>David Pettengill, DPG</a:t>
            </a:r>
          </a:p>
          <a:p>
            <a:pPr lvl="8" defTabSz="685800">
              <a:buSzPts val="1300"/>
              <a:defRPr/>
            </a:pPr>
            <a:endParaRPr lang="en-US" dirty="0"/>
          </a:p>
          <a:p>
            <a:pPr marL="0" marR="0" lvl="0" indent="0" algn="l" defTabSz="685800" rtl="0" eaLnBrk="1" fontAlgn="auto" latinLnBrk="0" hangingPunct="1">
              <a:lnSpc>
                <a:spcPct val="100000"/>
              </a:lnSpc>
              <a:spcBef>
                <a:spcPts val="0"/>
              </a:spcBef>
              <a:spcAft>
                <a:spcPts val="0"/>
              </a:spcAft>
              <a:buClrTx/>
              <a:buSzPts val="1300"/>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9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F18792-C138-64E4-23C3-9EB3377B9EDF}"/>
              </a:ext>
            </a:extLst>
          </p:cNvPr>
          <p:cNvSpPr txBox="1"/>
          <p:nvPr/>
        </p:nvSpPr>
        <p:spPr>
          <a:xfrm>
            <a:off x="1189970" y="1504385"/>
            <a:ext cx="10396603" cy="4701800"/>
          </a:xfrm>
          <a:prstGeom prst="rect">
            <a:avLst/>
          </a:prstGeom>
          <a:noFill/>
        </p:spPr>
        <p:txBody>
          <a:bodyPr wrap="square">
            <a:spAutoFit/>
          </a:bodyPr>
          <a:lstStyle/>
          <a:p>
            <a:pPr defTabSz="685800">
              <a:buSzPts val="1300"/>
              <a:defRPr/>
            </a:pPr>
            <a:r>
              <a:rPr lang="en-US" b="1" dirty="0">
                <a:solidFill>
                  <a:prstClr val="black"/>
                </a:solidFill>
                <a:latin typeface="Arial" panose="020B0604020202020204" pitchFamily="34" charset="0"/>
                <a:cs typeface="Arial" panose="020B0604020202020204" pitchFamily="34" charset="0"/>
                <a:sym typeface="Arial"/>
              </a:rPr>
              <a:t>Abstract</a:t>
            </a:r>
          </a:p>
          <a:p>
            <a:pPr defTabSz="685800">
              <a:buSzPts val="1300"/>
              <a:defRPr/>
            </a:pPr>
            <a:r>
              <a:rPr lang="en-US" dirty="0">
                <a:solidFill>
                  <a:prstClr val="black"/>
                </a:solidFill>
                <a:latin typeface="Arial" panose="020B0604020202020204" pitchFamily="34" charset="0"/>
                <a:cs typeface="Arial" panose="020B0604020202020204" pitchFamily="34" charset="0"/>
              </a:rPr>
              <a:t>This paper outlines the role of DC electric motors in locomotive operations, focusing on their historical significance, technical applications, and maintenance practices. It provides a concise overview for rail industry professionals.</a:t>
            </a:r>
            <a:endParaRPr lang="en-US" dirty="0">
              <a:solidFill>
                <a:prstClr val="black"/>
              </a:solidFill>
              <a:latin typeface="Arial" panose="020B0604020202020204" pitchFamily="34" charset="0"/>
              <a:cs typeface="Arial" panose="020B0604020202020204" pitchFamily="34" charset="0"/>
              <a:sym typeface="Arial"/>
            </a:endParaRPr>
          </a:p>
          <a:p>
            <a:pPr marL="0" marR="0" lvl="0" indent="0" algn="l" defTabSz="685800" rtl="0" eaLnBrk="1" fontAlgn="auto" latinLnBrk="0" hangingPunct="1">
              <a:lnSpc>
                <a:spcPct val="100000"/>
              </a:lnSpc>
              <a:spcBef>
                <a:spcPts val="0"/>
              </a:spcBef>
              <a:spcAft>
                <a:spcPts val="0"/>
              </a:spcAft>
              <a:buClrTx/>
              <a:buSzPts val="1300"/>
              <a:buFont typeface="Arial" panose="020B0604020202020204" pitchFamily="34" charset="0"/>
              <a:buNone/>
              <a:tabLst/>
              <a:defRPr/>
            </a:pP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685800" rtl="0" eaLnBrk="1" fontAlgn="auto" latinLnBrk="0" hangingPunct="1">
              <a:lnSpc>
                <a:spcPct val="100000"/>
              </a:lnSpc>
              <a:spcBef>
                <a:spcPts val="0"/>
              </a:spcBef>
              <a:spcAft>
                <a:spcPts val="0"/>
              </a:spcAft>
              <a:buClrTx/>
              <a:buSzPts val="1300"/>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Background</a:t>
            </a:r>
          </a:p>
          <a:p>
            <a:pPr marL="0" marR="0" lvl="0" indent="0" algn="l" defTabSz="685800" rtl="0" eaLnBrk="1" fontAlgn="auto" latinLnBrk="0" hangingPunct="1">
              <a:lnSpc>
                <a:spcPct val="100000"/>
              </a:lnSpc>
              <a:spcBef>
                <a:spcPts val="0"/>
              </a:spcBef>
              <a:spcAft>
                <a:spcPts val="0"/>
              </a:spcAft>
              <a:buClrTx/>
              <a:buSzPts val="1300"/>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DC motors have been integral to locomotive systems since the early 20th century, especially in diesel-electric configurations. Their ability to deliver high torque and controllable speed made them ideal for traction and auxiliary functions.</a:t>
            </a:r>
          </a:p>
          <a:p>
            <a:pPr marR="0" lvl="0" algn="l" defTabSz="685800" rtl="0" eaLnBrk="1" fontAlgn="auto" latinLnBrk="0" hangingPunct="1">
              <a:lnSpc>
                <a:spcPct val="90000"/>
              </a:lnSpc>
              <a:spcBef>
                <a:spcPts val="750"/>
              </a:spcBef>
              <a:spcAft>
                <a:spcPts val="0"/>
              </a:spcAft>
              <a:buClrTx/>
              <a:buSzTx/>
              <a:tabLst/>
              <a:defRPr/>
            </a:pPr>
            <a:endPar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685800" rtl="0" eaLnBrk="1" fontAlgn="auto" latinLnBrk="0" hangingPunct="1">
              <a:lnSpc>
                <a:spcPct val="100000"/>
              </a:lnSpc>
              <a:spcBef>
                <a:spcPts val="0"/>
              </a:spcBef>
              <a:spcAft>
                <a:spcPts val="0"/>
              </a:spcAft>
              <a:buClrTx/>
              <a:buSzPts val="1300"/>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Conclusion </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685800" rtl="0" eaLnBrk="1" fontAlgn="auto" latinLnBrk="0" hangingPunct="1">
              <a:lnSpc>
                <a:spcPct val="100000"/>
              </a:lnSpc>
              <a:spcBef>
                <a:spcPts val="0"/>
              </a:spcBef>
              <a:spcAft>
                <a:spcPts val="0"/>
              </a:spcAft>
              <a:buClrTx/>
              <a:buSzPts val="1300"/>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With proper maintenance and inspection, they offer reliable performance across diverse environmental conditions. This summary highlights their relevance and the importance of best practices in ensuring operational efficiency.</a:t>
            </a:r>
          </a:p>
          <a:p>
            <a:pPr lvl="8" defTabSz="685800">
              <a:buSzPts val="1300"/>
              <a:defRPr/>
            </a:pPr>
            <a:r>
              <a:rPr lang="en-US" dirty="0"/>
              <a:t>Steve Romero, Wabtec</a:t>
            </a:r>
          </a:p>
          <a:p>
            <a:pPr marL="0" marR="0" lvl="0" indent="0" algn="l" defTabSz="685800" rtl="0" eaLnBrk="1" fontAlgn="auto" latinLnBrk="0" hangingPunct="1">
              <a:lnSpc>
                <a:spcPct val="100000"/>
              </a:lnSpc>
              <a:spcBef>
                <a:spcPts val="0"/>
              </a:spcBef>
              <a:spcAft>
                <a:spcPts val="0"/>
              </a:spcAft>
              <a:buClrTx/>
              <a:buSzPts val="1300"/>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E67B0901-1024-81DF-CAF1-80732EC13346}"/>
              </a:ext>
            </a:extLst>
          </p:cNvPr>
          <p:cNvSpPr txBox="1"/>
          <p:nvPr/>
        </p:nvSpPr>
        <p:spPr>
          <a:xfrm>
            <a:off x="1478068" y="196574"/>
            <a:ext cx="9820405" cy="1446550"/>
          </a:xfrm>
          <a:prstGeom prst="rect">
            <a:avLst/>
          </a:prstGeom>
          <a:noFill/>
        </p:spPr>
        <p:txBody>
          <a:bodyPr wrap="square">
            <a:spAutoFit/>
          </a:bodyPr>
          <a:lstStyle/>
          <a:p>
            <a:pPr algn="ctr"/>
            <a:r>
              <a:rPr kumimoji="0" lang="en-US" sz="4400" b="1" i="0" u="none" strike="noStrike" kern="1200" cap="none" spc="0" normalizeH="0" baseline="0" noProof="0" dirty="0">
                <a:ln>
                  <a:noFill/>
                </a:ln>
                <a:solidFill>
                  <a:prstClr val="black"/>
                </a:solidFill>
                <a:effectLst/>
                <a:uLnTx/>
                <a:uFillTx/>
                <a:latin typeface="Calibri Light"/>
                <a:ea typeface="+mj-ea"/>
                <a:cs typeface="+mj-cs"/>
              </a:rPr>
              <a:t>DC Motors and their use as Grid Blowers in Dynamic Braking Operations</a:t>
            </a:r>
            <a:endParaRPr lang="en-US" sz="4400" dirty="0"/>
          </a:p>
        </p:txBody>
      </p:sp>
    </p:spTree>
    <p:extLst>
      <p:ext uri="{BB962C8B-B14F-4D97-AF65-F5344CB8AC3E}">
        <p14:creationId xmlns:p14="http://schemas.microsoft.com/office/powerpoint/2010/main" val="285092314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FFC000"/>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TM02900769[[fn=Retrospect]]</Template>
  <TotalTime>1558</TotalTime>
  <Words>710</Words>
  <Application>Microsoft Office PowerPoint</Application>
  <PresentationFormat>Widescreen</PresentationFormat>
  <Paragraphs>96</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Calibri Light</vt:lpstr>
      <vt:lpstr>Office Theme</vt:lpstr>
      <vt:lpstr>Electrical Maintenance Committee 2025/2026 Executive Summary</vt:lpstr>
      <vt:lpstr>Electrical Maintenance Roster Update</vt:lpstr>
      <vt:lpstr>Electrical Maintenance Activities</vt:lpstr>
      <vt:lpstr>Electrical Maintenance Activities</vt:lpstr>
      <vt:lpstr>RSI Omaha Technical Papers</vt:lpstr>
      <vt:lpstr>PowerPoint Presentation</vt:lpstr>
      <vt:lpstr>PowerPoint Presentation</vt:lpstr>
      <vt:lpstr>PowerPoint Presentation</vt:lpstr>
      <vt:lpstr>PowerPoint Presentation</vt:lpstr>
      <vt:lpstr>Electrical Maintenance Committee 2025/2026 Executive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Miller, Chris</dc:creator>
  <cp:lastModifiedBy>Brent Brown</cp:lastModifiedBy>
  <cp:revision>22</cp:revision>
  <dcterms:created xsi:type="dcterms:W3CDTF">2025-08-28T15:05:59Z</dcterms:created>
  <dcterms:modified xsi:type="dcterms:W3CDTF">2025-10-09T18:04:17Z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7903732-8a6f-4e0e-952b-fe0b250d49cc_Enabled">
    <vt:lpwstr>true</vt:lpwstr>
  </property>
  <property fmtid="{D5CDD505-2E9C-101B-9397-08002B2CF9AE}" pid="3" name="MSIP_Label_57903732-8a6f-4e0e-952b-fe0b250d49cc_SetDate">
    <vt:lpwstr>2025-08-28T15:24:38Z</vt:lpwstr>
  </property>
  <property fmtid="{D5CDD505-2E9C-101B-9397-08002B2CF9AE}" pid="4" name="MSIP_Label_57903732-8a6f-4e0e-952b-fe0b250d49cc_Method">
    <vt:lpwstr>Standard</vt:lpwstr>
  </property>
  <property fmtid="{D5CDD505-2E9C-101B-9397-08002B2CF9AE}" pid="5" name="MSIP_Label_57903732-8a6f-4e0e-952b-fe0b250d49cc_Name">
    <vt:lpwstr>1- General Business</vt:lpwstr>
  </property>
  <property fmtid="{D5CDD505-2E9C-101B-9397-08002B2CF9AE}" pid="6" name="MSIP_Label_57903732-8a6f-4e0e-952b-fe0b250d49cc_SiteId">
    <vt:lpwstr>90f1aac4-c661-46a9-83fd-e021705adcc9</vt:lpwstr>
  </property>
  <property fmtid="{D5CDD505-2E9C-101B-9397-08002B2CF9AE}" pid="7" name="MSIP_Label_57903732-8a6f-4e0e-952b-fe0b250d49cc_ActionId">
    <vt:lpwstr>7647d34a-c77a-4545-83de-e19789ec10a1</vt:lpwstr>
  </property>
  <property fmtid="{D5CDD505-2E9C-101B-9397-08002B2CF9AE}" pid="8" name="MSIP_Label_57903732-8a6f-4e0e-952b-fe0b250d49cc_ContentBits">
    <vt:lpwstr>1</vt:lpwstr>
  </property>
  <property fmtid="{D5CDD505-2E9C-101B-9397-08002B2CF9AE}" pid="9" name="MSIP_Label_57903732-8a6f-4e0e-952b-fe0b250d49cc_Tag">
    <vt:lpwstr>10, 3, 0, 1</vt:lpwstr>
  </property>
  <property fmtid="{D5CDD505-2E9C-101B-9397-08002B2CF9AE}" pid="10" name="ClassificationContentMarkingHeaderLocations">
    <vt:lpwstr>Office Theme:16</vt:lpwstr>
  </property>
  <property fmtid="{D5CDD505-2E9C-101B-9397-08002B2CF9AE}" pid="11" name="ClassificationContentMarkingHeaderText">
    <vt:lpwstr>1 - General Business</vt:lpwstr>
  </property>
</Properties>
</file>